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7" r:id="rId2"/>
    <p:sldId id="411" r:id="rId3"/>
    <p:sldId id="412" r:id="rId4"/>
    <p:sldId id="413" r:id="rId5"/>
    <p:sldId id="414" r:id="rId6"/>
    <p:sldId id="415" r:id="rId7"/>
    <p:sldId id="416" r:id="rId8"/>
    <p:sldId id="417" r:id="rId9"/>
    <p:sldId id="418" r:id="rId10"/>
    <p:sldId id="419" r:id="rId11"/>
    <p:sldId id="420" r:id="rId12"/>
    <p:sldId id="421" r:id="rId13"/>
    <p:sldId id="422" r:id="rId14"/>
    <p:sldId id="423" r:id="rId15"/>
    <p:sldId id="425" r:id="rId16"/>
    <p:sldId id="424"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2" r:id="rId34"/>
    <p:sldId id="443" r:id="rId35"/>
    <p:sldId id="444" r:id="rId36"/>
    <p:sldId id="445" r:id="rId37"/>
    <p:sldId id="446" r:id="rId38"/>
    <p:sldId id="447" r:id="rId39"/>
    <p:sldId id="448" r:id="rId40"/>
    <p:sldId id="449" r:id="rId41"/>
    <p:sldId id="450" r:id="rId42"/>
    <p:sldId id="451" r:id="rId43"/>
    <p:sldId id="452" r:id="rId44"/>
    <p:sldId id="453" r:id="rId45"/>
    <p:sldId id="454" r:id="rId46"/>
    <p:sldId id="457" r:id="rId47"/>
    <p:sldId id="458" r:id="rId48"/>
    <p:sldId id="459" r:id="rId49"/>
    <p:sldId id="383" r:id="rId5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712CA-67C9-442A-9A09-9F9126A22561}" type="datetimeFigureOut">
              <a:rPr lang="tr-TR" smtClean="0"/>
              <a:pPr/>
              <a:t>21.11.2018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66B68-9779-4812-B54B-3EA9B5510BDB}" type="slidenum">
              <a:rPr lang="tr-TR" smtClean="0"/>
              <a:pPr/>
              <a:t>‹#›</a:t>
            </a:fld>
            <a:endParaRPr lang="tr-TR"/>
          </a:p>
        </p:txBody>
      </p:sp>
    </p:spTree>
    <p:extLst>
      <p:ext uri="{BB962C8B-B14F-4D97-AF65-F5344CB8AC3E}">
        <p14:creationId xmlns:p14="http://schemas.microsoft.com/office/powerpoint/2010/main" xmlns="" val="106418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F366B68-9779-4812-B54B-3EA9B5510BDB}"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8993A8E-7A28-4856-9CEB-BD838B5B80FB}" type="datetimeFigureOut">
              <a:rPr lang="tr-TR" smtClean="0"/>
              <a:pPr/>
              <a:t>21.11.2018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93A8E-7A28-4856-9CEB-BD838B5B80FB}" type="datetimeFigureOut">
              <a:rPr lang="tr-TR" smtClean="0"/>
              <a:pPr/>
              <a:t>21.11.2018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3974A-1A38-4958-8EDE-884A3E1D387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 sayfası.jpg"/>
          <p:cNvPicPr>
            <a:picLocks noChangeAspect="1"/>
          </p:cNvPicPr>
          <p:nvPr/>
        </p:nvPicPr>
        <p:blipFill>
          <a:blip r:embed="rId2" cstate="print"/>
          <a:srcRect l="40549" t="17800" r="40551" b="8001"/>
          <a:stretch>
            <a:fillRect/>
          </a:stretch>
        </p:blipFill>
        <p:spPr>
          <a:xfrm>
            <a:off x="-36512" y="0"/>
            <a:ext cx="3024336" cy="6858000"/>
          </a:xfrm>
          <a:prstGeom prst="rect">
            <a:avLst/>
          </a:prstGeom>
        </p:spPr>
      </p:pic>
      <p:sp>
        <p:nvSpPr>
          <p:cNvPr id="3" name="2 Metin kutusu"/>
          <p:cNvSpPr txBox="1"/>
          <p:nvPr/>
        </p:nvSpPr>
        <p:spPr>
          <a:xfrm>
            <a:off x="3131840" y="620688"/>
            <a:ext cx="5832648" cy="3939540"/>
          </a:xfrm>
          <a:prstGeom prst="rect">
            <a:avLst/>
          </a:prstGeom>
          <a:noFill/>
        </p:spPr>
        <p:txBody>
          <a:bodyPr wrap="square" rtlCol="0">
            <a:spAutoFit/>
          </a:bodyPr>
          <a:lstStyle/>
          <a:p>
            <a:pPr algn="ctr"/>
            <a:r>
              <a:rPr lang="tr-TR" sz="4400" b="1" dirty="0">
                <a:solidFill>
                  <a:srgbClr val="C00000"/>
                </a:solidFill>
              </a:rPr>
              <a:t>Ö</a:t>
            </a:r>
            <a:r>
              <a:rPr lang="tr-TR" sz="4400" b="1" dirty="0" smtClean="0">
                <a:solidFill>
                  <a:srgbClr val="C00000"/>
                </a:solidFill>
              </a:rPr>
              <a:t>zel Eğitim ve Rehberlik Hizmetleri Şubesi </a:t>
            </a:r>
          </a:p>
          <a:p>
            <a:pPr algn="ctr"/>
            <a:endParaRPr lang="tr-TR" sz="4800" b="1" dirty="0" smtClean="0">
              <a:solidFill>
                <a:srgbClr val="C00000"/>
              </a:solidFill>
            </a:endParaRPr>
          </a:p>
          <a:p>
            <a:pPr algn="ctr"/>
            <a:endParaRPr lang="tr-TR" sz="4800" b="1" dirty="0" smtClean="0">
              <a:solidFill>
                <a:srgbClr val="C00000"/>
              </a:solidFill>
            </a:endParaRPr>
          </a:p>
          <a:p>
            <a:pPr algn="ctr"/>
            <a:endParaRPr lang="tr-TR" sz="4800" b="1" dirty="0" smtClean="0">
              <a:solidFill>
                <a:srgbClr val="C00000"/>
              </a:solidFill>
            </a:endParaRPr>
          </a:p>
          <a:p>
            <a:endParaRPr lang="tr-TR" dirty="0"/>
          </a:p>
        </p:txBody>
      </p:sp>
      <p:sp>
        <p:nvSpPr>
          <p:cNvPr id="6" name="5 Metin kutusu"/>
          <p:cNvSpPr txBox="1"/>
          <p:nvPr/>
        </p:nvSpPr>
        <p:spPr>
          <a:xfrm>
            <a:off x="4355976" y="5805264"/>
            <a:ext cx="3024336" cy="523220"/>
          </a:xfrm>
          <a:prstGeom prst="rect">
            <a:avLst/>
          </a:prstGeom>
          <a:noFill/>
        </p:spPr>
        <p:txBody>
          <a:bodyPr wrap="square" rtlCol="0">
            <a:spAutoFit/>
          </a:bodyPr>
          <a:lstStyle/>
          <a:p>
            <a:pPr algn="ctr"/>
            <a:r>
              <a:rPr lang="tr-TR" sz="2800" dirty="0" smtClean="0">
                <a:solidFill>
                  <a:srgbClr val="C00000"/>
                </a:solidFill>
              </a:rPr>
              <a:t>Kasım 2018</a:t>
            </a:r>
          </a:p>
        </p:txBody>
      </p:sp>
      <p:sp>
        <p:nvSpPr>
          <p:cNvPr id="7" name="6 Dikdörtgen"/>
          <p:cNvSpPr/>
          <p:nvPr/>
        </p:nvSpPr>
        <p:spPr>
          <a:xfrm>
            <a:off x="4000496" y="3071810"/>
            <a:ext cx="3845796" cy="830997"/>
          </a:xfrm>
          <a:prstGeom prst="rect">
            <a:avLst/>
          </a:prstGeom>
        </p:spPr>
        <p:txBody>
          <a:bodyPr wrap="none">
            <a:spAutoFit/>
          </a:bodyPr>
          <a:lstStyle/>
          <a:p>
            <a:r>
              <a:rPr lang="tr-TR" sz="2400" b="1" dirty="0" smtClean="0"/>
              <a:t>ÖZEL YETENEKLİ BİREYLERİN </a:t>
            </a:r>
          </a:p>
          <a:p>
            <a:pPr algn="ctr"/>
            <a:r>
              <a:rPr lang="tr-TR" sz="2400" b="1" dirty="0" smtClean="0"/>
              <a:t>TANILANMASI</a:t>
            </a:r>
            <a:endParaRPr lang="tr-T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2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Eğitimin İlkeleri</a:t>
            </a:r>
          </a:p>
        </p:txBody>
      </p:sp>
      <p:sp>
        <p:nvSpPr>
          <p:cNvPr id="6" name="Shape 228"/>
          <p:cNvSpPr txBox="1">
            <a:spLocks noGrp="1"/>
          </p:cNvSpPr>
          <p:nvPr>
            <p:ph type="body" idx="1"/>
          </p:nvPr>
        </p:nvSpPr>
        <p:spPr>
          <a:xfrm>
            <a:off x="428596" y="1714488"/>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786"/>
              <a:buFont typeface="Noto Sans Symbols"/>
              <a:buChar char="❑"/>
            </a:pPr>
            <a:r>
              <a:rPr lang="tr-TR" sz="3200" b="0" i="0" u="none" strike="noStrike" cap="none" dirty="0">
                <a:solidFill>
                  <a:srgbClr val="000000"/>
                </a:solidFill>
                <a:latin typeface="Garamond"/>
                <a:ea typeface="Garamond"/>
                <a:cs typeface="Garamond"/>
                <a:sym typeface="Garamond"/>
              </a:rPr>
              <a:t>Özel eğitim politikalarının geliştirilmesinde, özel eğitime ihtiyacı olan bireye yönelik etkinlik gösteren sivil toplum örgütlerinin görüşlerine önem verilir</a:t>
            </a:r>
            <a:r>
              <a:rPr lang="tr-TR" sz="3200" b="0" i="0" u="none" strike="noStrike" cap="none" dirty="0" smtClean="0">
                <a:solidFill>
                  <a:srgbClr val="000000"/>
                </a:solidFill>
                <a:latin typeface="Garamond"/>
                <a:ea typeface="Garamond"/>
                <a:cs typeface="Garamond"/>
                <a:sym typeface="Garamond"/>
              </a:rPr>
              <a:t>.</a:t>
            </a:r>
            <a:endParaRPr sz="32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786"/>
              <a:buFont typeface="Noto Sans Symbols"/>
              <a:buChar char="❑"/>
            </a:pPr>
            <a:r>
              <a:rPr lang="tr-TR" sz="3200" b="0" i="0" u="none" strike="noStrike" cap="none" dirty="0">
                <a:solidFill>
                  <a:srgbClr val="000000"/>
                </a:solidFill>
                <a:latin typeface="Garamond"/>
                <a:ea typeface="Garamond"/>
                <a:cs typeface="Garamond"/>
                <a:sym typeface="Garamond"/>
              </a:rPr>
              <a:t>Özel eğitim hizmetleri, özel eğitime ihtiyacı olan bireyin toplumla etkileşim ve karşılıklı uyum sağlama sürecini kapsayacak şekilde plânlanır.</a:t>
            </a:r>
          </a:p>
          <a:p>
            <a:pPr marL="365760" marR="0" lvl="0" indent="-264160" algn="l" rtl="0">
              <a:spcBef>
                <a:spcPts val="400"/>
              </a:spcBef>
              <a:spcAft>
                <a:spcPts val="0"/>
              </a:spcAft>
              <a:buClr>
                <a:schemeClr val="accent1"/>
              </a:buClr>
              <a:buSzPct val="67918"/>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4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 Kurumları</a:t>
            </a:r>
          </a:p>
        </p:txBody>
      </p:sp>
      <p:sp>
        <p:nvSpPr>
          <p:cNvPr id="6" name="Shape 238"/>
          <p:cNvSpPr txBox="1">
            <a:spLocks noGrp="1"/>
          </p:cNvSpPr>
          <p:nvPr>
            <p:ph type="body" idx="1"/>
          </p:nvPr>
        </p:nvSpPr>
        <p:spPr>
          <a:xfrm>
            <a:off x="428596" y="1500174"/>
            <a:ext cx="8229600" cy="4306887"/>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rgbClr val="CC9900"/>
              </a:buClr>
              <a:buSzPct val="25000"/>
              <a:buFont typeface="Noto Sans Symbols"/>
              <a:buNone/>
            </a:pPr>
            <a:r>
              <a:rPr lang="tr-TR" sz="3000" b="1" i="0" u="none" strike="noStrike" cap="none" dirty="0">
                <a:solidFill>
                  <a:srgbClr val="C00000"/>
                </a:solidFill>
                <a:latin typeface="Garamond"/>
                <a:ea typeface="Garamond"/>
                <a:cs typeface="Garamond"/>
                <a:sym typeface="Garamond"/>
              </a:rPr>
              <a:t>AYRI OKULLARDA  ÖZEL EĞİTİM UYGULAMALARI</a:t>
            </a:r>
          </a:p>
          <a:p>
            <a:pPr marL="0" marR="0" lvl="0" indent="0" algn="ctr" rtl="0">
              <a:lnSpc>
                <a:spcPct val="90000"/>
              </a:lnSpc>
              <a:spcBef>
                <a:spcPts val="481"/>
              </a:spcBef>
              <a:spcAft>
                <a:spcPts val="0"/>
              </a:spcAft>
              <a:buClr>
                <a:srgbClr val="CC9900"/>
              </a:buClr>
              <a:buSzPct val="25000"/>
              <a:buFont typeface="Noto Sans Symbols"/>
              <a:buNone/>
            </a:pPr>
            <a:endParaRPr sz="3200" b="1" i="0" u="none" strike="noStrike" cap="none">
              <a:solidFill>
                <a:srgbClr val="FF33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A. </a:t>
            </a:r>
            <a:r>
              <a:rPr lang="tr-TR" sz="3200" b="0" i="0" u="none" strike="noStrike" cap="none" dirty="0">
                <a:solidFill>
                  <a:srgbClr val="000000"/>
                </a:solidFill>
                <a:latin typeface="Garamond"/>
                <a:ea typeface="Garamond"/>
                <a:cs typeface="Garamond"/>
                <a:sym typeface="Garamond"/>
              </a:rPr>
              <a:t>Görme Engelliler İlköğretim Okulları</a:t>
            </a:r>
          </a:p>
          <a:p>
            <a:pPr marL="514350" marR="0" lvl="0" indent="-514350" algn="l" rtl="0">
              <a:lnSpc>
                <a:spcPct val="90000"/>
              </a:lnSpc>
              <a:spcBef>
                <a:spcPts val="555"/>
              </a:spcBef>
              <a:spcAft>
                <a:spcPts val="0"/>
              </a:spcAft>
              <a:buClr>
                <a:srgbClr val="CC9900"/>
              </a:buClr>
              <a:buSzPct val="64419"/>
              <a:buFont typeface="Noto Sans Symbols"/>
              <a:buNone/>
            </a:pPr>
            <a:endParaRPr sz="1100" b="0" i="0" u="none" strike="noStrike" cap="none">
              <a:solidFill>
                <a:srgbClr val="0000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B. </a:t>
            </a:r>
            <a:r>
              <a:rPr lang="tr-TR" sz="3200" b="0" i="0" u="none" strike="noStrike" cap="none" dirty="0">
                <a:solidFill>
                  <a:srgbClr val="000000"/>
                </a:solidFill>
                <a:latin typeface="Garamond"/>
                <a:ea typeface="Garamond"/>
                <a:cs typeface="Garamond"/>
                <a:sym typeface="Garamond"/>
              </a:rPr>
              <a:t>İşitme Engelliler İlköğretim Okulları/Liseleri</a:t>
            </a:r>
          </a:p>
          <a:p>
            <a:pPr marL="0" marR="0" lvl="0" indent="0" algn="l" rtl="0">
              <a:lnSpc>
                <a:spcPct val="90000"/>
              </a:lnSpc>
              <a:spcBef>
                <a:spcPts val="555"/>
              </a:spcBef>
              <a:spcAft>
                <a:spcPts val="0"/>
              </a:spcAft>
              <a:buClr>
                <a:srgbClr val="CC9900"/>
              </a:buClr>
              <a:buSzPct val="25000"/>
              <a:buFont typeface="Noto Sans Symbols"/>
              <a:buNone/>
            </a:pPr>
            <a:endParaRPr sz="1050" b="0" i="0" u="none" strike="noStrike" cap="none">
              <a:solidFill>
                <a:srgbClr val="0000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C. </a:t>
            </a:r>
            <a:r>
              <a:rPr lang="tr-TR" sz="3200" b="0" i="0" u="none" strike="noStrike" cap="none" dirty="0">
                <a:solidFill>
                  <a:srgbClr val="000000"/>
                </a:solidFill>
                <a:latin typeface="Garamond"/>
                <a:ea typeface="Garamond"/>
                <a:cs typeface="Garamond"/>
                <a:sym typeface="Garamond"/>
              </a:rPr>
              <a:t>Ortopedik Engelliler İlköğretim Okulları</a:t>
            </a:r>
          </a:p>
          <a:p>
            <a:pPr marL="0" marR="0" lvl="0" indent="0" algn="l" rtl="0">
              <a:lnSpc>
                <a:spcPct val="90000"/>
              </a:lnSpc>
              <a:spcBef>
                <a:spcPts val="555"/>
              </a:spcBef>
              <a:spcAft>
                <a:spcPts val="0"/>
              </a:spcAft>
              <a:buClr>
                <a:srgbClr val="CC9900"/>
              </a:buClr>
              <a:buSzPct val="25000"/>
              <a:buFont typeface="Noto Sans Symbols"/>
              <a:buNone/>
            </a:pPr>
            <a:endParaRPr sz="1100" b="0" i="0" u="none" strike="noStrike" cap="none">
              <a:solidFill>
                <a:srgbClr val="000000"/>
              </a:solidFill>
              <a:latin typeface="Garamond"/>
              <a:ea typeface="Garamond"/>
              <a:cs typeface="Garamond"/>
              <a:sym typeface="Garamond"/>
            </a:endParaRPr>
          </a:p>
          <a:p>
            <a:pPr marL="0" marR="0" lvl="0" indent="0" algn="l" rtl="0">
              <a:lnSpc>
                <a:spcPct val="90000"/>
              </a:lnSpc>
              <a:spcBef>
                <a:spcPts val="555"/>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D. </a:t>
            </a:r>
            <a:r>
              <a:rPr lang="tr-TR" sz="3200" b="0" i="0" u="none" strike="noStrike" cap="none" dirty="0">
                <a:solidFill>
                  <a:srgbClr val="000000"/>
                </a:solidFill>
                <a:latin typeface="Garamond"/>
                <a:ea typeface="Garamond"/>
                <a:cs typeface="Garamond"/>
                <a:sym typeface="Garamond"/>
              </a:rPr>
              <a:t>Eğitilebilir İlköğretim Okulları</a:t>
            </a:r>
          </a:p>
          <a:p>
            <a:pPr marL="0" marR="0" lvl="0" indent="0" algn="l" rtl="0">
              <a:lnSpc>
                <a:spcPct val="90000"/>
              </a:lnSpc>
              <a:spcBef>
                <a:spcPts val="555"/>
              </a:spcBef>
              <a:spcAft>
                <a:spcPts val="0"/>
              </a:spcAft>
              <a:buClr>
                <a:srgbClr val="CC9900"/>
              </a:buClr>
              <a:buSzPct val="25000"/>
              <a:buFont typeface="Noto Sans Symbols"/>
              <a:buNone/>
            </a:pPr>
            <a:endParaRPr sz="3200" b="0" i="0" u="none" strike="noStrike" cap="none">
              <a:solidFill>
                <a:srgbClr val="000000"/>
              </a:solidFill>
              <a:latin typeface="Garamond"/>
              <a:ea typeface="Garamond"/>
              <a:cs typeface="Garamond"/>
              <a:sym typeface="Garamond"/>
            </a:endParaRPr>
          </a:p>
          <a:p>
            <a:pPr marL="109728" marR="0" lvl="0" indent="-8128" algn="l" rtl="0">
              <a:spcBef>
                <a:spcPts val="400"/>
              </a:spcBef>
              <a:spcAft>
                <a:spcPts val="0"/>
              </a:spcAft>
              <a:buClr>
                <a:schemeClr val="accent1"/>
              </a:buClr>
              <a:buSzPct val="25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5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 Kurumları</a:t>
            </a:r>
          </a:p>
        </p:txBody>
      </p:sp>
      <p:sp>
        <p:nvSpPr>
          <p:cNvPr id="6" name="Shape 248"/>
          <p:cNvSpPr txBox="1">
            <a:spLocks noGrp="1"/>
          </p:cNvSpPr>
          <p:nvPr>
            <p:ph type="body" idx="1"/>
          </p:nvPr>
        </p:nvSpPr>
        <p:spPr>
          <a:xfrm>
            <a:off x="500034" y="1357298"/>
            <a:ext cx="8229600" cy="4392611"/>
          </a:xfrm>
          <a:prstGeom prst="rect">
            <a:avLst/>
          </a:prstGeom>
          <a:noFill/>
          <a:ln>
            <a:noFill/>
          </a:ln>
        </p:spPr>
        <p:txBody>
          <a:bodyPr lIns="91425" tIns="45700" rIns="91425" bIns="45700" anchor="t" anchorCtr="0">
            <a:noAutofit/>
          </a:bodyPr>
          <a:lstStyle/>
          <a:p>
            <a:pPr marL="0" marR="0" lvl="0" indent="0" algn="ctr" rtl="0">
              <a:lnSpc>
                <a:spcPct val="70000"/>
              </a:lnSpc>
              <a:spcBef>
                <a:spcPts val="0"/>
              </a:spcBef>
              <a:spcAft>
                <a:spcPts val="0"/>
              </a:spcAft>
              <a:buClr>
                <a:srgbClr val="CC9900"/>
              </a:buClr>
              <a:buSzPct val="25000"/>
              <a:buFont typeface="Noto Sans Symbols"/>
              <a:buNone/>
            </a:pPr>
            <a:r>
              <a:rPr lang="tr-TR" sz="3200" b="1" i="0" u="none" strike="noStrike" cap="none" dirty="0">
                <a:solidFill>
                  <a:srgbClr val="C00000"/>
                </a:solidFill>
                <a:latin typeface="Garamond"/>
                <a:ea typeface="Garamond"/>
                <a:cs typeface="Garamond"/>
                <a:sym typeface="Garamond"/>
              </a:rPr>
              <a:t>AYRI OKULLARDA  ÖZEL EĞİTİM UYGULAMALARI</a:t>
            </a:r>
          </a:p>
          <a:p>
            <a:pPr marL="0" marR="0" lvl="0" indent="0" algn="ctr" rtl="0">
              <a:lnSpc>
                <a:spcPct val="70000"/>
              </a:lnSpc>
              <a:spcBef>
                <a:spcPts val="480"/>
              </a:spcBef>
              <a:spcAft>
                <a:spcPts val="0"/>
              </a:spcAft>
              <a:buClr>
                <a:srgbClr val="CC9900"/>
              </a:buClr>
              <a:buSzPct val="25000"/>
              <a:buFont typeface="Noto Sans Symbols"/>
              <a:buNone/>
            </a:pPr>
            <a:endParaRPr sz="3200" b="1" i="0" u="none" strike="noStrike" cap="none">
              <a:solidFill>
                <a:srgbClr val="C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E. </a:t>
            </a:r>
            <a:r>
              <a:rPr lang="tr-TR" sz="3200" b="0" i="0" u="none" strike="noStrike" cap="none" dirty="0">
                <a:solidFill>
                  <a:srgbClr val="000000"/>
                </a:solidFill>
                <a:latin typeface="Garamond"/>
                <a:ea typeface="Garamond"/>
                <a:cs typeface="Garamond"/>
                <a:sym typeface="Garamond"/>
              </a:rPr>
              <a:t>Özel Eğitim </a:t>
            </a:r>
            <a:r>
              <a:rPr lang="tr-TR" sz="3200" b="0" i="0" u="none" strike="noStrike" cap="none" dirty="0" smtClean="0">
                <a:solidFill>
                  <a:srgbClr val="000000"/>
                </a:solidFill>
                <a:latin typeface="Garamond"/>
                <a:ea typeface="Garamond"/>
                <a:cs typeface="Garamond"/>
                <a:sym typeface="Garamond"/>
              </a:rPr>
              <a:t>Meslek Okulu</a:t>
            </a:r>
          </a:p>
          <a:p>
            <a:pPr marL="0" marR="0" lvl="0" indent="0" algn="l" rtl="0">
              <a:lnSpc>
                <a:spcPct val="70000"/>
              </a:lnSpc>
              <a:spcBef>
                <a:spcPts val="558"/>
              </a:spcBef>
              <a:spcAft>
                <a:spcPts val="0"/>
              </a:spcAft>
              <a:buClr>
                <a:srgbClr val="CC9900"/>
              </a:buClr>
              <a:buSzPct val="25000"/>
              <a:buFont typeface="Noto Sans Symbols"/>
              <a:buNone/>
            </a:pPr>
            <a:endParaRPr sz="1600" b="0" i="0" u="none" strike="noStrike" cap="none">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3200" b="0" i="0" u="none" strike="noStrike" cap="none" dirty="0">
                <a:solidFill>
                  <a:srgbClr val="C00000"/>
                </a:solidFill>
                <a:latin typeface="Garamond"/>
                <a:ea typeface="Garamond"/>
                <a:cs typeface="Garamond"/>
                <a:sym typeface="Garamond"/>
              </a:rPr>
              <a:t>F. </a:t>
            </a:r>
            <a:r>
              <a:rPr lang="tr-TR" sz="3200" b="0" i="0" u="none" strike="noStrike" cap="none" dirty="0">
                <a:solidFill>
                  <a:srgbClr val="000000"/>
                </a:solidFill>
                <a:latin typeface="Garamond"/>
                <a:ea typeface="Garamond"/>
                <a:cs typeface="Garamond"/>
                <a:sym typeface="Garamond"/>
              </a:rPr>
              <a:t>Özel Eğitim Uygulama </a:t>
            </a:r>
            <a:r>
              <a:rPr lang="tr-TR" sz="3200" b="0" i="0" u="none" strike="noStrike" cap="none" dirty="0" smtClean="0">
                <a:solidFill>
                  <a:srgbClr val="000000"/>
                </a:solidFill>
                <a:latin typeface="Garamond"/>
                <a:ea typeface="Garamond"/>
                <a:cs typeface="Garamond"/>
                <a:sym typeface="Garamond"/>
              </a:rPr>
              <a:t>Okulu</a:t>
            </a:r>
            <a:endParaRPr lang="tr-TR" sz="3200" dirty="0">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endParaRPr sz="1600" b="0" i="0" u="none" strike="noStrike" cap="none">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3200" b="0" i="0" u="none" strike="noStrike" cap="none" dirty="0" smtClean="0">
                <a:solidFill>
                  <a:srgbClr val="C00000"/>
                </a:solidFill>
                <a:latin typeface="Garamond"/>
                <a:ea typeface="Garamond"/>
                <a:cs typeface="Garamond"/>
                <a:sym typeface="Garamond"/>
              </a:rPr>
              <a:t>G</a:t>
            </a:r>
            <a:r>
              <a:rPr lang="tr-TR" sz="3200" b="0" i="0" u="none" strike="noStrike" cap="none" dirty="0" smtClean="0">
                <a:solidFill>
                  <a:srgbClr val="C0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Hastane</a:t>
            </a:r>
            <a:r>
              <a:rPr lang="tr-TR" sz="3200" b="0" i="0" u="none" strike="noStrike" cap="none" dirty="0">
                <a:solidFill>
                  <a:srgbClr val="FF3300"/>
                </a:solidFill>
                <a:latin typeface="Garamond"/>
                <a:ea typeface="Garamond"/>
                <a:cs typeface="Garamond"/>
                <a:sym typeface="Garamond"/>
              </a:rPr>
              <a:t> </a:t>
            </a:r>
            <a:r>
              <a:rPr lang="tr-TR" sz="3200" b="0" i="0" u="none" strike="noStrike" cap="none" dirty="0">
                <a:solidFill>
                  <a:srgbClr val="000000"/>
                </a:solidFill>
                <a:latin typeface="Garamond"/>
                <a:ea typeface="Garamond"/>
                <a:cs typeface="Garamond"/>
                <a:sym typeface="Garamond"/>
              </a:rPr>
              <a:t>Okulları</a:t>
            </a:r>
          </a:p>
          <a:p>
            <a:pPr marL="0" marR="0" lvl="0" indent="0" algn="l" rtl="0">
              <a:lnSpc>
                <a:spcPct val="70000"/>
              </a:lnSpc>
              <a:spcBef>
                <a:spcPts val="558"/>
              </a:spcBef>
              <a:spcAft>
                <a:spcPts val="0"/>
              </a:spcAft>
              <a:buClr>
                <a:srgbClr val="CC9900"/>
              </a:buClr>
              <a:buSzPct val="25000"/>
              <a:buFont typeface="Noto Sans Symbols"/>
              <a:buNone/>
            </a:pPr>
            <a:endParaRPr sz="1600" b="1" i="0" u="none" strike="noStrike" cap="none">
              <a:solidFill>
                <a:srgbClr val="000000"/>
              </a:solidFill>
              <a:latin typeface="Garamond"/>
              <a:ea typeface="Garamond"/>
              <a:cs typeface="Garamond"/>
              <a:sym typeface="Garamond"/>
            </a:endParaRPr>
          </a:p>
          <a:p>
            <a:pPr marL="0" marR="0" lvl="0" indent="0" algn="l" rtl="0">
              <a:lnSpc>
                <a:spcPct val="70000"/>
              </a:lnSpc>
              <a:spcBef>
                <a:spcPts val="558"/>
              </a:spcBef>
              <a:spcAft>
                <a:spcPts val="0"/>
              </a:spcAft>
              <a:buClr>
                <a:srgbClr val="CC9900"/>
              </a:buClr>
              <a:buSzPct val="25000"/>
              <a:buFont typeface="Noto Sans Symbols"/>
              <a:buNone/>
            </a:pPr>
            <a:r>
              <a:rPr lang="tr-TR" sz="2790" b="1" dirty="0">
                <a:solidFill>
                  <a:srgbClr val="C00000"/>
                </a:solidFill>
                <a:latin typeface="Garamond"/>
                <a:ea typeface="Garamond"/>
                <a:cs typeface="Garamond"/>
                <a:sym typeface="Garamond"/>
              </a:rPr>
              <a:t>H</a:t>
            </a:r>
            <a:r>
              <a:rPr lang="tr-TR" sz="2790" b="1" i="0" u="none" strike="noStrike" cap="none" dirty="0" smtClean="0">
                <a:solidFill>
                  <a:srgbClr val="C00000"/>
                </a:solidFill>
                <a:latin typeface="Garamond"/>
                <a:ea typeface="Garamond"/>
                <a:cs typeface="Garamond"/>
                <a:sym typeface="Garamond"/>
              </a:rPr>
              <a:t>. </a:t>
            </a:r>
            <a:r>
              <a:rPr lang="tr-TR" sz="2790" b="1" i="0" u="none" strike="noStrike" cap="none" dirty="0">
                <a:solidFill>
                  <a:srgbClr val="000000"/>
                </a:solidFill>
                <a:latin typeface="Garamond"/>
                <a:ea typeface="Garamond"/>
                <a:cs typeface="Garamond"/>
                <a:sym typeface="Garamond"/>
              </a:rPr>
              <a:t>BİLİM VE SANAT MERKEZLERİ</a:t>
            </a:r>
          </a:p>
          <a:p>
            <a:pPr marL="109728" marR="0" lvl="0" indent="-8128" algn="l" rtl="0">
              <a:lnSpc>
                <a:spcPct val="80000"/>
              </a:lnSpc>
              <a:spcBef>
                <a:spcPts val="400"/>
              </a:spcBef>
              <a:spcAft>
                <a:spcPts val="0"/>
              </a:spcAft>
              <a:buClr>
                <a:schemeClr val="accent1"/>
              </a:buClr>
              <a:buSzPct val="25000"/>
              <a:buFont typeface="Noto Sans Symbols"/>
              <a:buNone/>
            </a:pPr>
            <a:endParaRPr sz="2092"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6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Eğitime İhtiyacı Olan Birey Sınıflaması</a:t>
            </a:r>
          </a:p>
        </p:txBody>
      </p:sp>
      <p:sp>
        <p:nvSpPr>
          <p:cNvPr id="6" name="Shape 258"/>
          <p:cNvSpPr txBox="1">
            <a:spLocks noGrp="1"/>
          </p:cNvSpPr>
          <p:nvPr>
            <p:ph type="body" idx="1"/>
          </p:nvPr>
        </p:nvSpPr>
        <p:spPr>
          <a:xfrm>
            <a:off x="457200" y="1844675"/>
            <a:ext cx="8229600" cy="4608512"/>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Zihinsel Öğrenme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İşitme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Görme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Ortopedik Yetersizliği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Dil ve Konuşma Güçlüğü Olan Bireyler </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Özel Öğrenme Güçlüğü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Duygusal, Davranışsal ve Sosyal Uyum Güçlüğü Olan Bireyler</a:t>
            </a:r>
          </a:p>
          <a:p>
            <a:pPr marL="342900" marR="0" lvl="0" indent="-342900" algn="l" rtl="0">
              <a:lnSpc>
                <a:spcPct val="90000"/>
              </a:lnSpc>
              <a:spcBef>
                <a:spcPts val="592"/>
              </a:spcBef>
              <a:spcAft>
                <a:spcPts val="0"/>
              </a:spcAft>
              <a:buClr>
                <a:srgbClr val="000000"/>
              </a:buClr>
              <a:buSzPct val="98666"/>
              <a:buFont typeface="Arial"/>
              <a:buChar char="•"/>
            </a:pPr>
            <a:r>
              <a:rPr lang="tr-TR" sz="3200" b="0" i="0" u="none" strike="noStrike" cap="none" dirty="0">
                <a:solidFill>
                  <a:srgbClr val="000000"/>
                </a:solidFill>
                <a:latin typeface="Garamond"/>
                <a:ea typeface="Garamond"/>
                <a:cs typeface="Garamond"/>
                <a:sym typeface="Garamond"/>
              </a:rPr>
              <a:t>Otistik Özellikler Gösteren Bireyler</a:t>
            </a:r>
          </a:p>
          <a:p>
            <a:pPr marL="109728" marR="0" lvl="0" indent="-8128" algn="l" rtl="0">
              <a:lnSpc>
                <a:spcPct val="90000"/>
              </a:lnSpc>
              <a:spcBef>
                <a:spcPts val="400"/>
              </a:spcBef>
              <a:spcAft>
                <a:spcPts val="0"/>
              </a:spcAft>
              <a:buClr>
                <a:schemeClr val="accent1"/>
              </a:buClr>
              <a:buSzPct val="25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7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Eğitime İhtiyacı Olan Birey Sınıflaması</a:t>
            </a:r>
          </a:p>
        </p:txBody>
      </p:sp>
      <p:sp>
        <p:nvSpPr>
          <p:cNvPr id="6" name="Shape 268"/>
          <p:cNvSpPr txBox="1">
            <a:spLocks noGrp="1"/>
          </p:cNvSpPr>
          <p:nvPr>
            <p:ph type="body" idx="1"/>
          </p:nvPr>
        </p:nvSpPr>
        <p:spPr>
          <a:xfrm>
            <a:off x="457200" y="1628775"/>
            <a:ext cx="8229600" cy="4824412"/>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Zihinsel Öğrenme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İşitme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Görme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Ortopedik Yetersizliği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Dil ve Konuşma Güçlüğü Olan Bireyler </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Özel Öğrenme Güçlüğü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Duygusal, Davranışsal ve Sosyal Uyum Güçlüğü Olan Bireyler</a:t>
            </a:r>
          </a:p>
          <a:p>
            <a:pPr marL="342900" marR="0" lvl="0" indent="-342900" algn="l" rtl="0">
              <a:lnSpc>
                <a:spcPct val="80000"/>
              </a:lnSpc>
              <a:spcBef>
                <a:spcPts val="635"/>
              </a:spcBef>
              <a:spcAft>
                <a:spcPts val="0"/>
              </a:spcAft>
              <a:buClr>
                <a:srgbClr val="000000"/>
              </a:buClr>
              <a:buSzPct val="99281"/>
              <a:buFont typeface="Arial"/>
              <a:buChar char="•"/>
            </a:pPr>
            <a:r>
              <a:rPr lang="tr-TR" sz="3200" b="0" i="0" u="none" strike="noStrike" cap="none" dirty="0">
                <a:solidFill>
                  <a:srgbClr val="000000"/>
                </a:solidFill>
                <a:latin typeface="Garamond"/>
                <a:ea typeface="Garamond"/>
                <a:cs typeface="Garamond"/>
                <a:sym typeface="Garamond"/>
              </a:rPr>
              <a:t>Otistik Özellikler Gösteren Bireyler</a:t>
            </a:r>
          </a:p>
          <a:p>
            <a:pPr marL="342900" marR="0" lvl="0" indent="-342900" algn="l" rtl="0">
              <a:lnSpc>
                <a:spcPct val="80000"/>
              </a:lnSpc>
              <a:spcBef>
                <a:spcPts val="635"/>
              </a:spcBef>
              <a:spcAft>
                <a:spcPts val="0"/>
              </a:spcAft>
              <a:buClr>
                <a:srgbClr val="C00000"/>
              </a:buClr>
              <a:buSzPct val="99281"/>
              <a:buFont typeface="Arial"/>
              <a:buChar char="•"/>
            </a:pPr>
            <a:r>
              <a:rPr lang="tr-TR" sz="3200" b="1" i="0" u="none" strike="noStrike" cap="none" dirty="0">
                <a:solidFill>
                  <a:srgbClr val="C00000"/>
                </a:solidFill>
                <a:latin typeface="Garamond"/>
                <a:ea typeface="Garamond"/>
                <a:cs typeface="Garamond"/>
                <a:sym typeface="Garamond"/>
              </a:rPr>
              <a:t>Özel Yeteneği Olan Bireyler</a:t>
            </a:r>
          </a:p>
          <a:p>
            <a:pPr marL="365760" marR="0" lvl="0" indent="-264160" algn="l" rtl="0">
              <a:lnSpc>
                <a:spcPct val="80000"/>
              </a:lnSpc>
              <a:spcBef>
                <a:spcPts val="400"/>
              </a:spcBef>
              <a:spcAft>
                <a:spcPts val="0"/>
              </a:spcAft>
              <a:buClr>
                <a:schemeClr val="accent1"/>
              </a:buClr>
              <a:buSzPct val="6774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91"/>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287"/>
          <p:cNvSpPr txBox="1">
            <a:spLocks noGrp="1"/>
          </p:cNvSpPr>
          <p:nvPr>
            <p:ph type="body" idx="1"/>
          </p:nvPr>
        </p:nvSpPr>
        <p:spPr>
          <a:xfrm>
            <a:off x="357158" y="1428736"/>
            <a:ext cx="8229600" cy="4464050"/>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Char char="❑"/>
            </a:pPr>
            <a:r>
              <a:rPr lang="tr-TR" sz="2500" b="0" i="0" u="none" strike="noStrike" cap="none" dirty="0">
                <a:solidFill>
                  <a:schemeClr val="dk1"/>
                </a:solidFill>
                <a:latin typeface="Garamond"/>
                <a:ea typeface="Garamond"/>
                <a:cs typeface="Garamond"/>
                <a:sym typeface="Garamond"/>
              </a:rPr>
              <a:t>Literatürde kullanılan “üstün zekâ/yetenek” kavramları yerine   15 Ocak 2013 tarihinde Bilim ve Teknoloji Yüksek Kurulunca yayınlanan Özel Yetenekli Bireyler Strateji ve Uygulama Plânında aynı </a:t>
            </a:r>
            <a:r>
              <a:rPr lang="tr-TR" sz="2500" b="0" i="0" u="none" strike="noStrike" cap="none" dirty="0" smtClean="0">
                <a:solidFill>
                  <a:schemeClr val="dk1"/>
                </a:solidFill>
                <a:latin typeface="Garamond"/>
                <a:ea typeface="Garamond"/>
                <a:cs typeface="Garamond"/>
                <a:sym typeface="Garamond"/>
              </a:rPr>
              <a:t>kavrama </a:t>
            </a:r>
            <a:r>
              <a:rPr lang="tr-TR" sz="2500" b="0" i="0" u="none" strike="noStrike" cap="none" dirty="0">
                <a:solidFill>
                  <a:schemeClr val="dk1"/>
                </a:solidFill>
                <a:latin typeface="Garamond"/>
                <a:ea typeface="Garamond"/>
                <a:cs typeface="Garamond"/>
                <a:sym typeface="Garamond"/>
              </a:rPr>
              <a:t>karşılık gelmek üzere daha az kategorize edici olan </a:t>
            </a:r>
            <a:r>
              <a:rPr lang="tr-TR" sz="2500" b="0" i="0" u="none" strike="noStrike" cap="none" dirty="0">
                <a:solidFill>
                  <a:srgbClr val="C00000"/>
                </a:solidFill>
                <a:latin typeface="Garamond"/>
                <a:ea typeface="Garamond"/>
                <a:cs typeface="Garamond"/>
                <a:sym typeface="Garamond"/>
              </a:rPr>
              <a:t>“</a:t>
            </a:r>
            <a:r>
              <a:rPr lang="tr-TR" sz="2500" b="1" i="0" u="none" strike="noStrike" cap="none" dirty="0">
                <a:solidFill>
                  <a:srgbClr val="C00000"/>
                </a:solidFill>
                <a:latin typeface="Garamond"/>
                <a:ea typeface="Garamond"/>
                <a:cs typeface="Garamond"/>
                <a:sym typeface="Garamond"/>
              </a:rPr>
              <a:t>Özel Yetenek”</a:t>
            </a:r>
            <a:r>
              <a:rPr lang="tr-TR" sz="2500" b="0" i="0" u="none" strike="noStrike" cap="none" dirty="0">
                <a:solidFill>
                  <a:schemeClr val="dk1"/>
                </a:solidFill>
                <a:latin typeface="Garamond"/>
                <a:ea typeface="Garamond"/>
                <a:cs typeface="Garamond"/>
                <a:sym typeface="Garamond"/>
              </a:rPr>
              <a:t> kavramı tercih edilmiştir. </a:t>
            </a:r>
          </a:p>
          <a:p>
            <a:pPr marL="365125" marR="0" lvl="0" indent="-263525" algn="just" rtl="0">
              <a:spcBef>
                <a:spcPts val="400"/>
              </a:spcBef>
              <a:spcAft>
                <a:spcPts val="0"/>
              </a:spcAft>
              <a:buClr>
                <a:schemeClr val="accent1"/>
              </a:buClr>
              <a:buSzPct val="25000"/>
              <a:buFont typeface="Noto Sans Symbols"/>
              <a:buNone/>
            </a:pPr>
            <a:endParaRPr sz="25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500" b="0" i="0" u="none" strike="noStrike" cap="none" dirty="0">
                <a:solidFill>
                  <a:srgbClr val="000000"/>
                </a:solidFill>
                <a:latin typeface="Garamond"/>
                <a:ea typeface="Garamond"/>
                <a:cs typeface="Garamond"/>
                <a:sym typeface="Garamond"/>
              </a:rPr>
              <a:t>MEB Özel Eğitim ve Rehberlik Hizmetleri Genel Müdürlüğü bünyesinde bulunan ilgili grup başkanlığının adı                     </a:t>
            </a:r>
            <a:r>
              <a:rPr lang="tr-TR" sz="2500" b="0" i="0" u="none" strike="noStrike" cap="none" dirty="0">
                <a:solidFill>
                  <a:srgbClr val="C00000"/>
                </a:solidFill>
                <a:latin typeface="Garamond"/>
                <a:ea typeface="Garamond"/>
                <a:cs typeface="Garamond"/>
                <a:sym typeface="Garamond"/>
              </a:rPr>
              <a:t>“</a:t>
            </a:r>
            <a:r>
              <a:rPr lang="tr-TR" sz="2500" b="1" i="0" u="none" strike="noStrike" cap="none" dirty="0">
                <a:solidFill>
                  <a:srgbClr val="C00000"/>
                </a:solidFill>
                <a:latin typeface="Garamond"/>
                <a:ea typeface="Garamond"/>
                <a:cs typeface="Garamond"/>
                <a:sym typeface="Garamond"/>
              </a:rPr>
              <a:t>Özel Yeteneklilerin Geliştirilmesi Daire Başkanlığı</a:t>
            </a:r>
            <a:r>
              <a:rPr lang="tr-TR" sz="2500" b="0" i="0" u="none" strike="noStrike" cap="none" dirty="0">
                <a:solidFill>
                  <a:srgbClr val="C00000"/>
                </a:solidFill>
                <a:latin typeface="Garamond"/>
                <a:ea typeface="Garamond"/>
                <a:cs typeface="Garamond"/>
                <a:sym typeface="Garamond"/>
              </a:rPr>
              <a:t>” </a:t>
            </a:r>
            <a:r>
              <a:rPr lang="tr-TR" sz="2500" b="0" i="0" u="none" strike="noStrike" cap="none" dirty="0">
                <a:solidFill>
                  <a:srgbClr val="000000"/>
                </a:solidFill>
                <a:latin typeface="Garamond"/>
                <a:ea typeface="Garamond"/>
                <a:cs typeface="Garamond"/>
                <a:sym typeface="Garamond"/>
              </a:rPr>
              <a:t>şeklinde düzenlenmiştir</a:t>
            </a:r>
            <a:r>
              <a:rPr lang="tr-TR" sz="2100" b="0" i="0" u="none" strike="noStrike" cap="none" dirty="0">
                <a:solidFill>
                  <a:srgbClr val="000000"/>
                </a:solidFill>
                <a:latin typeface="Garamond"/>
                <a:ea typeface="Garamond"/>
                <a:cs typeface="Garamond"/>
                <a:sym typeface="Garamond"/>
              </a:rPr>
              <a:t>.</a:t>
            </a:r>
          </a:p>
          <a:p>
            <a:pPr marL="365125" marR="0" lvl="0" indent="-263525" algn="l" rtl="0">
              <a:lnSpc>
                <a:spcPct val="80000"/>
              </a:lnSpc>
              <a:spcBef>
                <a:spcPts val="400"/>
              </a:spcBef>
              <a:spcAft>
                <a:spcPts val="0"/>
              </a:spcAft>
              <a:buClr>
                <a:schemeClr val="accent1"/>
              </a:buClr>
              <a:buSzPct val="68000"/>
              <a:buFont typeface="Noto Sans Symbols"/>
              <a:buNone/>
            </a:pPr>
            <a:endParaRPr sz="15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91"/>
          <p:cNvSpPr txBox="1">
            <a:spLocks noGrp="1"/>
          </p:cNvSpPr>
          <p:nvPr>
            <p:ph type="title"/>
          </p:nvPr>
        </p:nvSpPr>
        <p:spPr>
          <a:xfrm>
            <a:off x="1428728" y="142852"/>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297"/>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7392"/>
              <a:buFont typeface="Noto Sans Symbols"/>
              <a:buChar char="❑"/>
            </a:pPr>
            <a:r>
              <a:rPr lang="tr-TR" sz="2775" b="0" i="0" u="none" strike="noStrike" cap="none" dirty="0">
                <a:solidFill>
                  <a:srgbClr val="000000"/>
                </a:solidFill>
                <a:latin typeface="Garamond"/>
                <a:ea typeface="Garamond"/>
                <a:cs typeface="Garamond"/>
                <a:sym typeface="Garamond"/>
              </a:rPr>
              <a:t>Zihinsel yeteneklerinin ya da zekalarının birden çoğunda akranlarına göre üst performans gösteren ya da gizil güce sahip olan, yaratıcılık yanı güçlü olan ve başladığı işi tamamlama, üstesinden gelmede yüksek görev anlayışı bulunanlara </a:t>
            </a:r>
            <a:r>
              <a:rPr lang="tr-TR" sz="2775" b="1" i="0" u="none" strike="noStrike" cap="none" dirty="0">
                <a:solidFill>
                  <a:srgbClr val="C00000"/>
                </a:solidFill>
                <a:latin typeface="Garamond"/>
                <a:ea typeface="Garamond"/>
                <a:cs typeface="Garamond"/>
                <a:sym typeface="Garamond"/>
              </a:rPr>
              <a:t>özel yetenekli birey</a:t>
            </a:r>
            <a:r>
              <a:rPr lang="tr-TR" sz="2775" b="0" i="0" u="none" strike="noStrike" cap="none" dirty="0">
                <a:solidFill>
                  <a:srgbClr val="000000"/>
                </a:solidFill>
                <a:latin typeface="Garamond"/>
                <a:ea typeface="Garamond"/>
                <a:cs typeface="Garamond"/>
                <a:sym typeface="Garamond"/>
              </a:rPr>
              <a:t> denilmektedir.</a:t>
            </a:r>
          </a:p>
          <a:p>
            <a:pPr marL="109728" marR="0" lvl="0" indent="-8128" algn="just" rtl="0">
              <a:spcBef>
                <a:spcPts val="400"/>
              </a:spcBef>
              <a:spcAft>
                <a:spcPts val="0"/>
              </a:spcAft>
              <a:buClr>
                <a:schemeClr val="accent1"/>
              </a:buClr>
              <a:buSzPct val="25000"/>
              <a:buFont typeface="Noto Sans Symbols"/>
              <a:buNone/>
            </a:pPr>
            <a:endParaRPr sz="296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7093"/>
              <a:buFont typeface="Noto Sans Symbols"/>
              <a:buChar char="❑"/>
            </a:pPr>
            <a:r>
              <a:rPr lang="tr-TR" sz="2960" b="1" i="0" u="none" strike="noStrike" cap="none" dirty="0">
                <a:solidFill>
                  <a:srgbClr val="C00000"/>
                </a:solidFill>
                <a:latin typeface="Garamond"/>
                <a:ea typeface="Garamond"/>
                <a:cs typeface="Garamond"/>
                <a:sym typeface="Garamond"/>
              </a:rPr>
              <a:t>Özel yetenekli                        </a:t>
            </a:r>
            <a:r>
              <a:rPr lang="tr-TR" sz="2960" b="0" i="0" u="none" strike="noStrike" cap="none" dirty="0">
                <a:solidFill>
                  <a:srgbClr val="000000"/>
                </a:solidFill>
                <a:latin typeface="Garamond"/>
                <a:ea typeface="Garamond"/>
                <a:cs typeface="Garamond"/>
                <a:sym typeface="Garamond"/>
              </a:rPr>
              <a:t>Bir ya da birden çok                                                                     </a:t>
            </a:r>
            <a:r>
              <a:rPr lang="tr-TR" sz="2960" b="1" i="0" u="none" strike="noStrike" cap="none" dirty="0">
                <a:solidFill>
                  <a:srgbClr val="C00000"/>
                </a:solidFill>
                <a:latin typeface="Garamond"/>
                <a:ea typeface="Garamond"/>
                <a:cs typeface="Garamond"/>
                <a:sym typeface="Garamond"/>
              </a:rPr>
              <a:t>birey</a:t>
            </a:r>
            <a:r>
              <a:rPr lang="tr-TR" sz="2960" b="1" i="0" u="none" strike="noStrike" cap="none" dirty="0">
                <a:solidFill>
                  <a:srgbClr val="000000"/>
                </a:solidFill>
                <a:latin typeface="Garamond"/>
                <a:ea typeface="Garamond"/>
                <a:cs typeface="Garamond"/>
                <a:sym typeface="Garamond"/>
              </a:rPr>
              <a:t> </a:t>
            </a:r>
            <a:r>
              <a:rPr lang="tr-TR" sz="2960" b="0" i="0" u="none" strike="noStrike" cap="none" dirty="0">
                <a:solidFill>
                  <a:srgbClr val="000000"/>
                </a:solidFill>
                <a:latin typeface="Garamond"/>
                <a:ea typeface="Garamond"/>
                <a:cs typeface="Garamond"/>
                <a:sym typeface="Garamond"/>
              </a:rPr>
              <a:t>                                        alanda yetenekli</a:t>
            </a:r>
          </a:p>
          <a:p>
            <a:pPr marL="109728" marR="0" lvl="0" indent="-8128" algn="l" rtl="0">
              <a:spcBef>
                <a:spcPts val="400"/>
              </a:spcBef>
              <a:spcAft>
                <a:spcPts val="0"/>
              </a:spcAft>
              <a:buClr>
                <a:schemeClr val="accent1"/>
              </a:buClr>
              <a:buSzPct val="25000"/>
              <a:buFont typeface="Noto Sans Symbols"/>
              <a:buNone/>
            </a:pPr>
            <a:endParaRPr sz="2497" b="0" i="0" u="none" strike="noStrike" cap="none">
              <a:solidFill>
                <a:schemeClr val="dk1"/>
              </a:solidFill>
              <a:latin typeface="Garamond"/>
              <a:ea typeface="Garamond"/>
              <a:cs typeface="Garamond"/>
              <a:sym typeface="Garamond"/>
            </a:endParaRPr>
          </a:p>
        </p:txBody>
      </p:sp>
      <p:sp>
        <p:nvSpPr>
          <p:cNvPr id="7" name="Shape 303"/>
          <p:cNvSpPr/>
          <p:nvPr/>
        </p:nvSpPr>
        <p:spPr>
          <a:xfrm>
            <a:off x="3929058" y="4857760"/>
            <a:ext cx="977899" cy="484187"/>
          </a:xfrm>
          <a:prstGeom prst="rightArrow">
            <a:avLst>
              <a:gd name="adj1" fmla="val 50000"/>
              <a:gd name="adj2" fmla="val 50000"/>
            </a:avLst>
          </a:prstGeom>
          <a:solidFill>
            <a:schemeClr val="accent2"/>
          </a:solidFill>
          <a:ln w="55000" cap="flat" cmpd="thickThin">
            <a:solidFill>
              <a:schemeClr val="accent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0000"/>
              </a:solidFill>
              <a:latin typeface="Georgia"/>
              <a:ea typeface="Georgia"/>
              <a:cs typeface="Georgia"/>
              <a:sym typeface="Georgia"/>
            </a:endParaRP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31"/>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327"/>
          <p:cNvSpPr txBox="1">
            <a:spLocks noGrp="1"/>
          </p:cNvSpPr>
          <p:nvPr>
            <p:ph type="body" idx="1"/>
          </p:nvPr>
        </p:nvSpPr>
        <p:spPr>
          <a:xfrm>
            <a:off x="457200" y="1844675"/>
            <a:ext cx="8229600" cy="4451350"/>
          </a:xfrm>
          <a:prstGeom prst="rect">
            <a:avLst/>
          </a:prstGeom>
          <a:noFill/>
          <a:ln>
            <a:noFill/>
          </a:ln>
        </p:spPr>
        <p:txBody>
          <a:bodyPr lIns="91425" tIns="45700" rIns="91425" bIns="45700" anchor="t" anchorCtr="0">
            <a:noAutofit/>
          </a:bodyPr>
          <a:lstStyle/>
          <a:p>
            <a:pPr marL="0" marR="0" lvl="0" indent="0" algn="just" rtl="0">
              <a:lnSpc>
                <a:spcPct val="80000"/>
              </a:lnSpc>
              <a:spcBef>
                <a:spcPts val="0"/>
              </a:spcBef>
              <a:spcAft>
                <a:spcPts val="0"/>
              </a:spcAft>
              <a:buClr>
                <a:srgbClr val="CC9900"/>
              </a:buClr>
              <a:buSzPct val="25000"/>
              <a:buFont typeface="Noto Sans Symbols"/>
              <a:buNone/>
            </a:pPr>
            <a:r>
              <a:rPr lang="tr-TR" sz="2400" b="1" i="0" u="none" strike="noStrike" cap="none" dirty="0">
                <a:solidFill>
                  <a:srgbClr val="000000"/>
                </a:solidFill>
                <a:latin typeface="Garamond"/>
                <a:ea typeface="Garamond"/>
                <a:cs typeface="Garamond"/>
                <a:sym typeface="Garamond"/>
              </a:rPr>
              <a:t>2013-2017 Özel Yetenekli Bireyler Strateji ve Uygulama Planında yer alan </a:t>
            </a:r>
            <a:r>
              <a:rPr lang="tr-TR" sz="2400" b="1" i="0" u="none" strike="noStrike" cap="none" dirty="0">
                <a:solidFill>
                  <a:srgbClr val="C00000"/>
                </a:solidFill>
                <a:latin typeface="Garamond"/>
                <a:ea typeface="Garamond"/>
                <a:cs typeface="Garamond"/>
                <a:sym typeface="Garamond"/>
              </a:rPr>
              <a:t>özel yetenek </a:t>
            </a:r>
            <a:r>
              <a:rPr lang="tr-TR" sz="2400" b="1" i="0" u="none" strike="noStrike" cap="none" dirty="0">
                <a:solidFill>
                  <a:srgbClr val="000000"/>
                </a:solidFill>
                <a:latin typeface="Garamond"/>
                <a:ea typeface="Garamond"/>
                <a:cs typeface="Garamond"/>
                <a:sym typeface="Garamond"/>
              </a:rPr>
              <a:t>kavramı şunları kapsamaktadır:</a:t>
            </a:r>
          </a:p>
          <a:p>
            <a:pPr marL="342900" marR="0" lvl="0" indent="-342900" algn="l" rtl="0">
              <a:lnSpc>
                <a:spcPct val="80000"/>
              </a:lnSpc>
              <a:spcBef>
                <a:spcPts val="448"/>
              </a:spcBef>
              <a:spcAft>
                <a:spcPts val="0"/>
              </a:spcAft>
              <a:buClr>
                <a:srgbClr val="CC9900"/>
              </a:buClr>
              <a:buSzPct val="66181"/>
              <a:buFont typeface="Noto Sans Symbols"/>
              <a:buNone/>
            </a:pPr>
            <a:endParaRPr sz="2400" b="0" i="0" u="none" strike="noStrike" cap="none">
              <a:solidFill>
                <a:srgbClr val="000000"/>
              </a:solidFill>
              <a:latin typeface="Garamond"/>
              <a:ea typeface="Garamond"/>
              <a:cs typeface="Garamond"/>
              <a:sym typeface="Garamond"/>
            </a:endParaRP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Genel Zihinsel Yetenek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Özel Akademik Yetenek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Dil </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Matematik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Fen Bilimleri</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Sosyal Bilimleri</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Liderlik</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a:solidFill>
                  <a:srgbClr val="000000"/>
                </a:solidFill>
                <a:latin typeface="Garamond"/>
                <a:ea typeface="Garamond"/>
                <a:cs typeface="Garamond"/>
                <a:sym typeface="Garamond"/>
              </a:rPr>
              <a:t>Yaratıcılık, Görsel ve İşitsel Sanatlar</a:t>
            </a:r>
          </a:p>
          <a:p>
            <a:pPr marL="342900" marR="0" lvl="0" indent="-342900" algn="l" rtl="0">
              <a:lnSpc>
                <a:spcPct val="80000"/>
              </a:lnSpc>
              <a:spcBef>
                <a:spcPts val="434"/>
              </a:spcBef>
              <a:spcAft>
                <a:spcPts val="0"/>
              </a:spcAft>
              <a:buClr>
                <a:srgbClr val="CC9900"/>
              </a:buClr>
              <a:buSzPct val="64113"/>
              <a:buFont typeface="Noto Sans Symbols"/>
              <a:buChar char="■"/>
            </a:pPr>
            <a:r>
              <a:rPr lang="tr-TR" sz="2400" b="0" i="0" u="none" strike="noStrike" cap="none" dirty="0" err="1">
                <a:solidFill>
                  <a:srgbClr val="000000"/>
                </a:solidFill>
                <a:latin typeface="Garamond"/>
                <a:ea typeface="Garamond"/>
                <a:cs typeface="Garamond"/>
                <a:sym typeface="Garamond"/>
              </a:rPr>
              <a:t>Psiko</a:t>
            </a:r>
            <a:r>
              <a:rPr lang="tr-TR" sz="2400" b="0" i="0" u="none" strike="noStrike" cap="none" dirty="0">
                <a:solidFill>
                  <a:srgbClr val="000000"/>
                </a:solidFill>
                <a:latin typeface="Garamond"/>
                <a:ea typeface="Garamond"/>
                <a:cs typeface="Garamond"/>
                <a:sym typeface="Garamond"/>
              </a:rPr>
              <a:t>-motor Beceriler</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38"/>
          <p:cNvSpPr txBox="1">
            <a:spLocks noGrp="1"/>
          </p:cNvSpPr>
          <p:nvPr>
            <p:ph type="title"/>
          </p:nvPr>
        </p:nvSpPr>
        <p:spPr>
          <a:xfrm>
            <a:off x="1606625" y="285728"/>
            <a:ext cx="7537375" cy="940617"/>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Zeka Puanları</a:t>
            </a:r>
          </a:p>
        </p:txBody>
      </p:sp>
      <p:sp>
        <p:nvSpPr>
          <p:cNvPr id="6" name="Shape 341"/>
          <p:cNvSpPr txBox="1"/>
          <p:nvPr/>
        </p:nvSpPr>
        <p:spPr>
          <a:xfrm>
            <a:off x="322262" y="1403350"/>
            <a:ext cx="8689975" cy="4362449"/>
          </a:xfrm>
          <a:prstGeom prst="rect">
            <a:avLst/>
          </a:prstGeom>
          <a:noFill/>
          <a:ln>
            <a:noFill/>
          </a:ln>
        </p:spPr>
        <p:txBody>
          <a:bodyPr lIns="91425" tIns="45700" rIns="91425" bIns="45700" anchor="t" anchorCtr="0">
            <a:noAutofit/>
          </a:bodyPr>
          <a:lstStyle/>
          <a:p>
            <a:pPr marL="0" marR="0" lvl="0" indent="0" algn="just" rtl="0">
              <a:spcBef>
                <a:spcPts val="0"/>
              </a:spcBef>
              <a:spcAft>
                <a:spcPts val="0"/>
              </a:spcAft>
              <a:buClr>
                <a:srgbClr val="CC9900"/>
              </a:buClr>
              <a:buSzPct val="25000"/>
              <a:buFont typeface="Noto Sans Symbols"/>
              <a:buNone/>
            </a:pPr>
            <a:r>
              <a:rPr lang="tr-TR" sz="2400" dirty="0">
                <a:solidFill>
                  <a:srgbClr val="000000"/>
                </a:solidFill>
                <a:latin typeface="Garamond"/>
                <a:ea typeface="Garamond"/>
                <a:cs typeface="Garamond"/>
                <a:sym typeface="Garamond"/>
              </a:rPr>
              <a:t>Zekâ dağılım eğrisinin bir ucunda zekâ geriliği gösteren kişiler yer alırken diğer ucunda ise özel yetenekli kişiler yer almaktadır. Toplumun oluşturan kişilerin ancak %2.27'lik bir bölümü 130 ve üstündeki IQ derecesine sahiptir. IQ derecesi 160'ın üzerine çıkıldığında bu oran        % 0.13’e düşmektedir.</a:t>
            </a:r>
          </a:p>
        </p:txBody>
      </p:sp>
      <p:graphicFrame>
        <p:nvGraphicFramePr>
          <p:cNvPr id="8" name="Shape 342"/>
          <p:cNvGraphicFramePr/>
          <p:nvPr/>
        </p:nvGraphicFramePr>
        <p:xfrm>
          <a:off x="34925" y="4797425"/>
          <a:ext cx="8713800" cy="1258900"/>
        </p:xfrm>
        <a:graphic>
          <a:graphicData uri="http://schemas.openxmlformats.org/drawingml/2006/table">
            <a:tbl>
              <a:tblPr>
                <a:noFill/>
              </a:tblPr>
              <a:tblGrid>
                <a:gridCol w="2232825"/>
                <a:gridCol w="864100"/>
                <a:gridCol w="792100"/>
                <a:gridCol w="720075"/>
                <a:gridCol w="792100"/>
                <a:gridCol w="648075"/>
                <a:gridCol w="648075"/>
                <a:gridCol w="1008100"/>
                <a:gridCol w="1008350"/>
              </a:tblGrid>
              <a:tr h="1258900">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0-19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ÇOK AĞIR</a:t>
                      </a:r>
                    </a:p>
                  </a:txBody>
                  <a:tcPr marL="91450" marR="91450" marT="45725" marB="45725">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20-34</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AĞIR</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35-49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ORTA</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50-69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HAFİF</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70-89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SINIR</a:t>
                      </a:r>
                    </a:p>
                    <a:p>
                      <a:pPr marL="0" marR="0" lvl="0" indent="0" algn="ctr" rtl="0">
                        <a:lnSpc>
                          <a:spcPct val="100000"/>
                        </a:lnSpc>
                        <a:spcBef>
                          <a:spcPts val="220"/>
                        </a:spcBef>
                        <a:spcAft>
                          <a:spcPts val="0"/>
                        </a:spcAft>
                        <a:buClr>
                          <a:schemeClr val="accent1"/>
                        </a:buClr>
                        <a:buSzPct val="25000"/>
                        <a:buFont typeface="Noto Sans Symbols"/>
                        <a:buNone/>
                      </a:pPr>
                      <a:r>
                        <a:rPr lang="tr-TR" sz="1100" b="0" i="0" u="none" strike="noStrike" cap="none" dirty="0">
                          <a:solidFill>
                            <a:schemeClr val="dk1"/>
                          </a:solidFill>
                          <a:latin typeface="Arial"/>
                          <a:ea typeface="Arial"/>
                          <a:cs typeface="Arial"/>
                          <a:sym typeface="Arial"/>
                        </a:rPr>
                        <a:t>(Ağır Öğrenir)</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90-109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smtClean="0">
                          <a:solidFill>
                            <a:schemeClr val="dk1"/>
                          </a:solidFill>
                          <a:latin typeface="Arial"/>
                          <a:ea typeface="Arial"/>
                          <a:cs typeface="Arial"/>
                          <a:sym typeface="Arial"/>
                        </a:rPr>
                        <a:t>NORMAL</a:t>
                      </a:r>
                      <a:endParaRPr lang="tr-TR" sz="1100" b="1" i="0" u="none" strike="noStrike" cap="none" dirty="0">
                        <a:solidFill>
                          <a:schemeClr val="dk1"/>
                        </a:solidFill>
                        <a:latin typeface="Arial"/>
                        <a:ea typeface="Arial"/>
                        <a:cs typeface="Arial"/>
                        <a:sym typeface="Arial"/>
                      </a:endParaRP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110-129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NORMAL ÜSTÜ</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130-159</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a:solidFill>
                            <a:schemeClr val="dk1"/>
                          </a:solidFill>
                          <a:latin typeface="Arial"/>
                          <a:ea typeface="Arial"/>
                          <a:cs typeface="Arial"/>
                          <a:sym typeface="Arial"/>
                        </a:rPr>
                        <a:t>ÖZEL YETENEKLİ</a:t>
                      </a:r>
                    </a:p>
                  </a:txBody>
                  <a:tcPr marL="91450" marR="91450" marT="45725" marB="45725">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160-…</a:t>
                      </a:r>
                    </a:p>
                    <a:p>
                      <a:pPr marL="0" marR="0" lvl="0" indent="0" algn="ctr" rtl="0">
                        <a:lnSpc>
                          <a:spcPct val="100000"/>
                        </a:lnSpc>
                        <a:spcBef>
                          <a:spcPts val="220"/>
                        </a:spcBef>
                        <a:spcAft>
                          <a:spcPts val="0"/>
                        </a:spcAft>
                        <a:buClr>
                          <a:schemeClr val="accent1"/>
                        </a:buClr>
                        <a:buSzPct val="25000"/>
                        <a:buFont typeface="Noto Sans Symbols"/>
                        <a:buNone/>
                      </a:pPr>
                      <a:r>
                        <a:rPr lang="tr-TR" sz="1100" b="1" i="0" u="none" strike="noStrike" cap="none" dirty="0">
                          <a:solidFill>
                            <a:schemeClr val="dk1"/>
                          </a:solidFill>
                          <a:latin typeface="Arial"/>
                          <a:ea typeface="Arial"/>
                          <a:cs typeface="Arial"/>
                          <a:sym typeface="Arial"/>
                        </a:rPr>
                        <a:t>ÖZEL YETENEKLİ</a:t>
                      </a:r>
                    </a:p>
                  </a:txBody>
                  <a:tcPr marL="91450" marR="91450" marT="45725" marB="45725">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tcPr>
                </a:tc>
              </a:tr>
            </a:tbl>
          </a:graphicData>
        </a:graphic>
      </p:graphicFrame>
      <p:cxnSp>
        <p:nvCxnSpPr>
          <p:cNvPr id="9" name="Shape 344"/>
          <p:cNvCxnSpPr/>
          <p:nvPr/>
        </p:nvCxnSpPr>
        <p:spPr>
          <a:xfrm rot="10800000" flipH="1">
            <a:off x="1547812" y="4365625"/>
            <a:ext cx="1584325" cy="215899"/>
          </a:xfrm>
          <a:prstGeom prst="straightConnector1">
            <a:avLst/>
          </a:prstGeom>
          <a:noFill/>
          <a:ln w="28575" cap="flat" cmpd="sng">
            <a:solidFill>
              <a:srgbClr val="000000"/>
            </a:solidFill>
            <a:prstDash val="solid"/>
            <a:round/>
            <a:headEnd type="none" w="med" len="med"/>
            <a:tailEnd type="none" w="med" len="med"/>
          </a:ln>
        </p:spPr>
      </p:cxnSp>
      <p:cxnSp>
        <p:nvCxnSpPr>
          <p:cNvPr id="10" name="Shape 355"/>
          <p:cNvCxnSpPr/>
          <p:nvPr/>
        </p:nvCxnSpPr>
        <p:spPr>
          <a:xfrm>
            <a:off x="7164388" y="4005262"/>
            <a:ext cx="1079499" cy="503236"/>
          </a:xfrm>
          <a:prstGeom prst="straightConnector1">
            <a:avLst/>
          </a:prstGeom>
          <a:noFill/>
          <a:ln w="28575" cap="flat" cmpd="sng">
            <a:solidFill>
              <a:srgbClr val="000000"/>
            </a:solidFill>
            <a:prstDash val="solid"/>
            <a:round/>
            <a:headEnd type="none" w="med" len="med"/>
            <a:tailEnd type="none" w="med" len="med"/>
          </a:ln>
        </p:spPr>
      </p:cxnSp>
      <p:sp>
        <p:nvSpPr>
          <p:cNvPr id="11" name="Shape 360"/>
          <p:cNvSpPr txBox="1"/>
          <p:nvPr/>
        </p:nvSpPr>
        <p:spPr>
          <a:xfrm>
            <a:off x="2555875" y="4483100"/>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0,13</a:t>
            </a:r>
          </a:p>
        </p:txBody>
      </p:sp>
      <p:sp>
        <p:nvSpPr>
          <p:cNvPr id="12" name="Shape 361"/>
          <p:cNvSpPr txBox="1"/>
          <p:nvPr/>
        </p:nvSpPr>
        <p:spPr>
          <a:xfrm>
            <a:off x="3276600" y="4352925"/>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2,14</a:t>
            </a:r>
          </a:p>
        </p:txBody>
      </p:sp>
      <p:sp>
        <p:nvSpPr>
          <p:cNvPr id="13" name="Shape 362"/>
          <p:cNvSpPr txBox="1"/>
          <p:nvPr/>
        </p:nvSpPr>
        <p:spPr>
          <a:xfrm>
            <a:off x="3995737" y="4064000"/>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13,5</a:t>
            </a:r>
          </a:p>
        </p:txBody>
      </p:sp>
      <p:sp>
        <p:nvSpPr>
          <p:cNvPr id="14" name="Shape 363"/>
          <p:cNvSpPr txBox="1"/>
          <p:nvPr/>
        </p:nvSpPr>
        <p:spPr>
          <a:xfrm>
            <a:off x="4787900" y="3703637"/>
            <a:ext cx="457200"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34</a:t>
            </a:r>
          </a:p>
        </p:txBody>
      </p:sp>
      <p:sp>
        <p:nvSpPr>
          <p:cNvPr id="15" name="Shape 364"/>
          <p:cNvSpPr txBox="1"/>
          <p:nvPr/>
        </p:nvSpPr>
        <p:spPr>
          <a:xfrm>
            <a:off x="5508625" y="3716337"/>
            <a:ext cx="444500" cy="228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34</a:t>
            </a:r>
          </a:p>
        </p:txBody>
      </p:sp>
      <p:sp>
        <p:nvSpPr>
          <p:cNvPr id="16" name="Shape 365"/>
          <p:cNvSpPr txBox="1"/>
          <p:nvPr/>
        </p:nvSpPr>
        <p:spPr>
          <a:xfrm>
            <a:off x="6156325" y="4005262"/>
            <a:ext cx="539749" cy="228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13,5</a:t>
            </a:r>
          </a:p>
        </p:txBody>
      </p:sp>
      <p:sp>
        <p:nvSpPr>
          <p:cNvPr id="17" name="Shape 366"/>
          <p:cNvSpPr txBox="1"/>
          <p:nvPr/>
        </p:nvSpPr>
        <p:spPr>
          <a:xfrm>
            <a:off x="6877050" y="4279900"/>
            <a:ext cx="561975" cy="244474"/>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a:t>
            </a:r>
            <a:r>
              <a:rPr lang="tr-TR" sz="1000" b="1">
                <a:solidFill>
                  <a:srgbClr val="000000"/>
                </a:solidFill>
                <a:latin typeface="Arial"/>
                <a:ea typeface="Arial"/>
                <a:cs typeface="Arial"/>
                <a:sym typeface="Arial"/>
              </a:rPr>
              <a:t>2,14</a:t>
            </a:r>
          </a:p>
        </p:txBody>
      </p:sp>
      <p:sp>
        <p:nvSpPr>
          <p:cNvPr id="18" name="Shape 367"/>
          <p:cNvSpPr txBox="1"/>
          <p:nvPr/>
        </p:nvSpPr>
        <p:spPr>
          <a:xfrm>
            <a:off x="7812088" y="4508500"/>
            <a:ext cx="539749" cy="228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00000"/>
              </a:buClr>
              <a:buSzPct val="25000"/>
              <a:buFont typeface="Noto Sans Symbols"/>
              <a:buNone/>
            </a:pPr>
            <a:r>
              <a:rPr lang="tr-TR" sz="900" b="1">
                <a:solidFill>
                  <a:srgbClr val="000000"/>
                </a:solidFill>
                <a:latin typeface="Arial"/>
                <a:ea typeface="Arial"/>
                <a:cs typeface="Arial"/>
                <a:sym typeface="Arial"/>
              </a:rPr>
              <a:t>% 0,13</a:t>
            </a:r>
          </a:p>
        </p:txBody>
      </p:sp>
      <p:cxnSp>
        <p:nvCxnSpPr>
          <p:cNvPr id="19" name="Shape 343"/>
          <p:cNvCxnSpPr/>
          <p:nvPr/>
        </p:nvCxnSpPr>
        <p:spPr>
          <a:xfrm rot="10800000" flipH="1">
            <a:off x="34925" y="4581524"/>
            <a:ext cx="1512888" cy="71437"/>
          </a:xfrm>
          <a:prstGeom prst="straightConnector1">
            <a:avLst/>
          </a:prstGeom>
          <a:noFill/>
          <a:ln w="28575" cap="flat" cmpd="sng">
            <a:solidFill>
              <a:srgbClr val="000000"/>
            </a:solidFill>
            <a:prstDash val="solid"/>
            <a:round/>
            <a:headEnd type="none" w="med" len="med"/>
            <a:tailEnd type="none" w="med" len="med"/>
          </a:ln>
        </p:spPr>
      </p:cxnSp>
      <p:cxnSp>
        <p:nvCxnSpPr>
          <p:cNvPr id="20" name="Shape 345"/>
          <p:cNvCxnSpPr/>
          <p:nvPr/>
        </p:nvCxnSpPr>
        <p:spPr>
          <a:xfrm rot="10800000" flipH="1">
            <a:off x="3132138" y="3213099"/>
            <a:ext cx="1871662" cy="1152525"/>
          </a:xfrm>
          <a:prstGeom prst="straightConnector1">
            <a:avLst/>
          </a:prstGeom>
          <a:noFill/>
          <a:ln w="28575" cap="flat" cmpd="sng">
            <a:solidFill>
              <a:srgbClr val="000000"/>
            </a:solidFill>
            <a:prstDash val="solid"/>
            <a:round/>
            <a:headEnd type="none" w="med" len="med"/>
            <a:tailEnd type="none" w="med" len="med"/>
          </a:ln>
        </p:spPr>
      </p:cxnSp>
      <p:cxnSp>
        <p:nvCxnSpPr>
          <p:cNvPr id="21" name="Shape 346"/>
          <p:cNvCxnSpPr/>
          <p:nvPr/>
        </p:nvCxnSpPr>
        <p:spPr>
          <a:xfrm rot="10800000" flipH="1">
            <a:off x="5003800" y="2924174"/>
            <a:ext cx="792162" cy="288925"/>
          </a:xfrm>
          <a:prstGeom prst="straightConnector1">
            <a:avLst/>
          </a:prstGeom>
          <a:noFill/>
          <a:ln w="28575" cap="flat" cmpd="sng">
            <a:solidFill>
              <a:srgbClr val="000000"/>
            </a:solidFill>
            <a:prstDash val="solid"/>
            <a:round/>
            <a:headEnd type="none" w="med" len="med"/>
            <a:tailEnd type="none" w="med" len="med"/>
          </a:ln>
        </p:spPr>
      </p:cxnSp>
      <p:cxnSp>
        <p:nvCxnSpPr>
          <p:cNvPr id="22" name="Shape 347"/>
          <p:cNvCxnSpPr/>
          <p:nvPr/>
        </p:nvCxnSpPr>
        <p:spPr>
          <a:xfrm>
            <a:off x="5795962" y="2924175"/>
            <a:ext cx="360362" cy="0"/>
          </a:xfrm>
          <a:prstGeom prst="straightConnector1">
            <a:avLst/>
          </a:prstGeom>
          <a:noFill/>
          <a:ln w="28575" cap="flat" cmpd="sng">
            <a:solidFill>
              <a:srgbClr val="000000"/>
            </a:solidFill>
            <a:prstDash val="solid"/>
            <a:round/>
            <a:headEnd type="none" w="med" len="med"/>
            <a:tailEnd type="none" w="med" len="med"/>
          </a:ln>
        </p:spPr>
      </p:cxnSp>
      <p:cxnSp>
        <p:nvCxnSpPr>
          <p:cNvPr id="23" name="Shape 348"/>
          <p:cNvCxnSpPr/>
          <p:nvPr/>
        </p:nvCxnSpPr>
        <p:spPr>
          <a:xfrm>
            <a:off x="6156325" y="2924175"/>
            <a:ext cx="431799" cy="288925"/>
          </a:xfrm>
          <a:prstGeom prst="straightConnector1">
            <a:avLst/>
          </a:prstGeom>
          <a:noFill/>
          <a:ln w="28575" cap="flat" cmpd="sng">
            <a:solidFill>
              <a:srgbClr val="000000"/>
            </a:solidFill>
            <a:prstDash val="solid"/>
            <a:round/>
            <a:headEnd type="none" w="med" len="med"/>
            <a:tailEnd type="none" w="med" len="med"/>
          </a:ln>
        </p:spPr>
      </p:cxnSp>
      <p:cxnSp>
        <p:nvCxnSpPr>
          <p:cNvPr id="24" name="Shape 354"/>
          <p:cNvCxnSpPr/>
          <p:nvPr/>
        </p:nvCxnSpPr>
        <p:spPr>
          <a:xfrm>
            <a:off x="6588125" y="3213100"/>
            <a:ext cx="576262" cy="792162"/>
          </a:xfrm>
          <a:prstGeom prst="straightConnector1">
            <a:avLst/>
          </a:prstGeom>
          <a:noFill/>
          <a:ln w="28575" cap="flat" cmpd="sng">
            <a:solidFill>
              <a:srgbClr val="000000"/>
            </a:solidFill>
            <a:prstDash val="solid"/>
            <a:round/>
            <a:headEnd type="none" w="med" len="med"/>
            <a:tailEnd type="none" w="med" len="med"/>
          </a:ln>
        </p:spPr>
      </p:cxnSp>
      <p:cxnSp>
        <p:nvCxnSpPr>
          <p:cNvPr id="25" name="Shape 349"/>
          <p:cNvCxnSpPr/>
          <p:nvPr/>
        </p:nvCxnSpPr>
        <p:spPr>
          <a:xfrm>
            <a:off x="8243888" y="4508500"/>
            <a:ext cx="504824" cy="144462"/>
          </a:xfrm>
          <a:prstGeom prst="straightConnector1">
            <a:avLst/>
          </a:prstGeom>
          <a:noFill/>
          <a:ln w="28575" cap="flat" cmpd="sng">
            <a:solidFill>
              <a:srgbClr val="000000"/>
            </a:solidFill>
            <a:prstDash val="solid"/>
            <a:round/>
            <a:headEnd type="none" w="med" len="med"/>
            <a:tailEnd type="none" w="med" len="med"/>
          </a:ln>
        </p:spPr>
      </p:cxnSp>
      <p:cxnSp>
        <p:nvCxnSpPr>
          <p:cNvPr id="28" name="Shape 351"/>
          <p:cNvCxnSpPr/>
          <p:nvPr/>
        </p:nvCxnSpPr>
        <p:spPr>
          <a:xfrm rot="10800000">
            <a:off x="3924300" y="3860800"/>
            <a:ext cx="0" cy="936624"/>
          </a:xfrm>
          <a:prstGeom prst="straightConnector1">
            <a:avLst/>
          </a:prstGeom>
          <a:noFill/>
          <a:ln w="9525" cap="flat" cmpd="sng">
            <a:solidFill>
              <a:srgbClr val="000000"/>
            </a:solidFill>
            <a:prstDash val="solid"/>
            <a:round/>
            <a:headEnd type="none" w="med" len="med"/>
            <a:tailEnd type="none" w="med" len="med"/>
          </a:ln>
        </p:spPr>
      </p:cxnSp>
      <p:cxnSp>
        <p:nvCxnSpPr>
          <p:cNvPr id="29" name="Shape 351"/>
          <p:cNvCxnSpPr/>
          <p:nvPr/>
        </p:nvCxnSpPr>
        <p:spPr>
          <a:xfrm rot="5400000" flipH="1" flipV="1">
            <a:off x="3960812" y="4111626"/>
            <a:ext cx="1365252" cy="1588"/>
          </a:xfrm>
          <a:prstGeom prst="straightConnector1">
            <a:avLst/>
          </a:prstGeom>
          <a:noFill/>
          <a:ln w="9525" cap="flat" cmpd="sng">
            <a:solidFill>
              <a:srgbClr val="000000"/>
            </a:solidFill>
            <a:prstDash val="solid"/>
            <a:round/>
            <a:headEnd type="none" w="med" len="med"/>
            <a:tailEnd type="none" w="med" len="med"/>
          </a:ln>
        </p:spPr>
      </p:cxnSp>
      <p:cxnSp>
        <p:nvCxnSpPr>
          <p:cNvPr id="31" name="Shape 351"/>
          <p:cNvCxnSpPr/>
          <p:nvPr/>
        </p:nvCxnSpPr>
        <p:spPr>
          <a:xfrm rot="5400000" flipH="1" flipV="1">
            <a:off x="4567241" y="3933031"/>
            <a:ext cx="1723236" cy="794"/>
          </a:xfrm>
          <a:prstGeom prst="straightConnector1">
            <a:avLst/>
          </a:prstGeom>
          <a:noFill/>
          <a:ln w="9525" cap="flat" cmpd="sng">
            <a:solidFill>
              <a:srgbClr val="000000"/>
            </a:solidFill>
            <a:prstDash val="solid"/>
            <a:round/>
            <a:headEnd type="none" w="med" len="med"/>
            <a:tailEnd type="none" w="med" len="med"/>
          </a:ln>
        </p:spPr>
      </p:cxnSp>
      <p:cxnSp>
        <p:nvCxnSpPr>
          <p:cNvPr id="33" name="Shape 351"/>
          <p:cNvCxnSpPr/>
          <p:nvPr/>
        </p:nvCxnSpPr>
        <p:spPr>
          <a:xfrm rot="5400000" flipH="1" flipV="1">
            <a:off x="5138745" y="3861593"/>
            <a:ext cx="1866112" cy="794"/>
          </a:xfrm>
          <a:prstGeom prst="straightConnector1">
            <a:avLst/>
          </a:prstGeom>
          <a:noFill/>
          <a:ln w="9525" cap="flat" cmpd="sng">
            <a:solidFill>
              <a:srgbClr val="000000"/>
            </a:solidFill>
            <a:prstDash val="solid"/>
            <a:round/>
            <a:headEnd type="none" w="med" len="med"/>
            <a:tailEnd type="none" w="med" len="med"/>
          </a:ln>
        </p:spPr>
      </p:cxnSp>
      <p:cxnSp>
        <p:nvCxnSpPr>
          <p:cNvPr id="40" name="Shape 351"/>
          <p:cNvCxnSpPr/>
          <p:nvPr/>
        </p:nvCxnSpPr>
        <p:spPr>
          <a:xfrm rot="5400000" flipH="1" flipV="1">
            <a:off x="5996795" y="4075907"/>
            <a:ext cx="1436690" cy="1588"/>
          </a:xfrm>
          <a:prstGeom prst="straightConnector1">
            <a:avLst/>
          </a:prstGeom>
          <a:noFill/>
          <a:ln w="9525" cap="flat" cmpd="sng">
            <a:solidFill>
              <a:srgbClr val="000000"/>
            </a:solidFill>
            <a:prstDash val="solid"/>
            <a:round/>
            <a:headEnd type="none" w="med" len="med"/>
            <a:tailEnd type="none" w="med" len="med"/>
          </a:ln>
        </p:spPr>
      </p:cxnSp>
      <p:cxnSp>
        <p:nvCxnSpPr>
          <p:cNvPr id="42" name="Shape 351"/>
          <p:cNvCxnSpPr/>
          <p:nvPr/>
        </p:nvCxnSpPr>
        <p:spPr>
          <a:xfrm rot="5400000" flipH="1" flipV="1">
            <a:off x="2928132" y="4572008"/>
            <a:ext cx="429422" cy="794"/>
          </a:xfrm>
          <a:prstGeom prst="straightConnector1">
            <a:avLst/>
          </a:prstGeom>
          <a:noFill/>
          <a:ln w="9525" cap="flat" cmpd="sng">
            <a:solidFill>
              <a:srgbClr val="000000"/>
            </a:solidFill>
            <a:prstDash val="solid"/>
            <a:round/>
            <a:headEnd type="none" w="med" len="med"/>
            <a:tailEnd type="none" w="med" len="med"/>
          </a:ln>
        </p:spPr>
      </p:cxnSp>
      <p:cxnSp>
        <p:nvCxnSpPr>
          <p:cNvPr id="45" name="Shape 351"/>
          <p:cNvCxnSpPr/>
          <p:nvPr/>
        </p:nvCxnSpPr>
        <p:spPr>
          <a:xfrm rot="5400000" flipH="1" flipV="1">
            <a:off x="2143902" y="4643446"/>
            <a:ext cx="284958" cy="794"/>
          </a:xfrm>
          <a:prstGeom prst="straightConnector1">
            <a:avLst/>
          </a:prstGeom>
          <a:noFill/>
          <a:ln w="9525" cap="flat" cmpd="sng">
            <a:solidFill>
              <a:srgbClr val="000000"/>
            </a:solidFill>
            <a:prstDash val="solid"/>
            <a:round/>
            <a:headEnd type="none" w="med" len="med"/>
            <a:tailEnd type="none" w="med" len="med"/>
          </a:ln>
        </p:spPr>
      </p:cxnSp>
      <p:cxnSp>
        <p:nvCxnSpPr>
          <p:cNvPr id="48" name="Shape 351"/>
          <p:cNvCxnSpPr/>
          <p:nvPr/>
        </p:nvCxnSpPr>
        <p:spPr>
          <a:xfrm rot="5400000" flipH="1" flipV="1">
            <a:off x="7425555" y="4504535"/>
            <a:ext cx="579434" cy="1588"/>
          </a:xfrm>
          <a:prstGeom prst="straightConnector1">
            <a:avLst/>
          </a:prstGeom>
          <a:noFill/>
          <a:ln w="9525" cap="flat" cmpd="sng">
            <a:solidFill>
              <a:srgbClr val="000000"/>
            </a:solidFill>
            <a:prstDash val="solid"/>
            <a:round/>
            <a:headEnd type="none" w="med" len="med"/>
            <a:tailEnd type="none" w="med" len="med"/>
          </a:ln>
        </p:spPr>
      </p:cxnSp>
      <p:pic>
        <p:nvPicPr>
          <p:cNvPr id="50"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10"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500"/>
                                        <p:tgtEl>
                                          <p:spTgt spid="21"/>
                                        </p:tgtEl>
                                      </p:cBhvr>
                                    </p:animEffect>
                                  </p:childTnLst>
                                </p:cTn>
                              </p:par>
                              <p:par>
                                <p:cTn id="47" presetID="10"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par>
                                <p:cTn id="50" presetID="10" presetClass="entr" presetSubtype="0" fill="hold"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par>
                                <p:cTn id="53" presetID="10"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10" presetClass="entr" presetSubtype="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par>
                                <p:cTn id="59" presetID="10" presetClass="entr" presetSubtype="0" fill="hold"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par>
                                <p:cTn id="62" presetID="10" presetClass="entr" presetSubtype="0" fill="hold"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par>
                                <p:cTn id="65" presetID="10" presetClass="entr" presetSubtype="0" fill="hold"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par>
                                <p:cTn id="68" presetID="10" presetClass="entr" presetSubtype="0" fill="hold" nodeType="withEffect">
                                  <p:stCondLst>
                                    <p:cond delay="0"/>
                                  </p:stCondLst>
                                  <p:childTnLst>
                                    <p:set>
                                      <p:cBhvr>
                                        <p:cTn id="69" dur="1" fill="hold">
                                          <p:stCondLst>
                                            <p:cond delay="0"/>
                                          </p:stCondLst>
                                        </p:cTn>
                                        <p:tgtEl>
                                          <p:spTgt spid="33"/>
                                        </p:tgtEl>
                                        <p:attrNameLst>
                                          <p:attrName>style.visibility</p:attrName>
                                        </p:attrNameLst>
                                      </p:cBhvr>
                                      <p:to>
                                        <p:strVal val="visible"/>
                                      </p:to>
                                    </p:set>
                                    <p:animEffect transition="in" filter="fade">
                                      <p:cBhvr>
                                        <p:cTn id="70" dur="500"/>
                                        <p:tgtEl>
                                          <p:spTgt spid="33"/>
                                        </p:tgtEl>
                                      </p:cBhvr>
                                    </p:animEffect>
                                  </p:childTnLst>
                                </p:cTn>
                              </p:par>
                              <p:par>
                                <p:cTn id="71" presetID="10" presetClass="entr" presetSubtype="0" fill="hold"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500"/>
                                        <p:tgtEl>
                                          <p:spTgt spid="42"/>
                                        </p:tgtEl>
                                      </p:cBhvr>
                                    </p:animEffect>
                                  </p:childTnLst>
                                </p:cTn>
                              </p:par>
                              <p:par>
                                <p:cTn id="77" presetID="10" presetClass="entr" presetSubtype="0" fill="hold"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par>
                                <p:cTn id="80" presetID="10" presetClass="entr" presetSubtype="0" fill="hold" nodeType="with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fade">
                                      <p:cBhvr>
                                        <p:cTn id="8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77"/>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 Tanımı</a:t>
            </a:r>
          </a:p>
        </p:txBody>
      </p:sp>
      <p:sp>
        <p:nvSpPr>
          <p:cNvPr id="6" name="Shape 373"/>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2800" b="0" i="0" u="none" strike="noStrike" cap="none" dirty="0">
                <a:solidFill>
                  <a:srgbClr val="000000"/>
                </a:solidFill>
                <a:latin typeface="Garamond"/>
                <a:ea typeface="Garamond"/>
                <a:cs typeface="Garamond"/>
                <a:sym typeface="Garamond"/>
              </a:rPr>
              <a:t>Özel yetenekli çocuklar, özel eğitim alanının en çok göz ardı edilen ve eğitim olanaklarından yeterince yararlanamayan grubudur. </a:t>
            </a:r>
          </a:p>
          <a:p>
            <a:pPr marL="365760" marR="0" lvl="0" indent="-264160" algn="just" rtl="0">
              <a:spcBef>
                <a:spcPts val="400"/>
              </a:spcBef>
              <a:spcAft>
                <a:spcPts val="0"/>
              </a:spcAft>
              <a:buClr>
                <a:schemeClr val="accent1"/>
              </a:buClr>
              <a:buSzPct val="68000"/>
              <a:buFont typeface="Noto Sans Symbols"/>
              <a:buNone/>
            </a:pPr>
            <a:endParaRPr sz="2800" b="0" i="0" u="none" strike="noStrike" cap="none">
              <a:solidFill>
                <a:schemeClr val="dk1"/>
              </a:solidFill>
              <a:latin typeface="Rambla"/>
              <a:ea typeface="Rambla"/>
              <a:cs typeface="Rambla"/>
              <a:sym typeface="Rambla"/>
            </a:endParaRPr>
          </a:p>
          <a:p>
            <a:pPr marL="365760" marR="0" lvl="0" indent="-264160" algn="just" rtl="0">
              <a:spcBef>
                <a:spcPts val="400"/>
              </a:spcBef>
              <a:spcAft>
                <a:spcPts val="0"/>
              </a:spcAft>
              <a:buClr>
                <a:schemeClr val="accent1"/>
              </a:buClr>
              <a:buSzPct val="68000"/>
              <a:buFont typeface="Noto Sans Symbols"/>
              <a:buChar char="❑"/>
            </a:pPr>
            <a:r>
              <a:rPr lang="tr-TR" sz="2800" b="0" i="0" u="none" strike="noStrike" cap="none" dirty="0">
                <a:solidFill>
                  <a:srgbClr val="000000"/>
                </a:solidFill>
                <a:latin typeface="Garamond"/>
                <a:ea typeface="Garamond"/>
                <a:cs typeface="Garamond"/>
                <a:sym typeface="Garamond"/>
              </a:rPr>
              <a:t>Bilim ve sanat alanlarındaki katkılarına, uygarlık düzeyini oluşturmadaki çabalarına karşın, bu çocukların yetiştirilmesine yeterli ilgi ve çaba gösterilmemektedir. Bunun en önemli nedenleri arasında, bu çocuklara ilişkin ön yargıların yattığı gözlemlenmektedir.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14480" y="500042"/>
            <a:ext cx="6715172" cy="1077218"/>
          </a:xfrm>
          <a:prstGeom prst="rect">
            <a:avLst/>
          </a:prstGeom>
        </p:spPr>
        <p:txBody>
          <a:bodyPr wrap="square">
            <a:spAutoFit/>
          </a:bodyPr>
          <a:lstStyle/>
          <a:p>
            <a:r>
              <a:rPr lang="tr-TR" sz="3200" b="1" dirty="0" smtClean="0">
                <a:solidFill>
                  <a:schemeClr val="dk1"/>
                </a:solidFill>
                <a:latin typeface="Verdana"/>
                <a:ea typeface="Verdana"/>
                <a:cs typeface="Verdana"/>
                <a:sym typeface="Verdana"/>
              </a:rPr>
              <a:t>Özel Eğitime İhtiyacı Olan Birey Kimdir?</a:t>
            </a:r>
            <a:endParaRPr lang="tr-TR" sz="3200" dirty="0"/>
          </a:p>
        </p:txBody>
      </p:sp>
      <p:sp>
        <p:nvSpPr>
          <p:cNvPr id="7" name="6 Dikdörtgen"/>
          <p:cNvSpPr/>
          <p:nvPr/>
        </p:nvSpPr>
        <p:spPr>
          <a:xfrm>
            <a:off x="785786" y="2357430"/>
            <a:ext cx="7786742" cy="2062103"/>
          </a:xfrm>
          <a:prstGeom prst="rect">
            <a:avLst/>
          </a:prstGeom>
        </p:spPr>
        <p:txBody>
          <a:bodyPr wrap="square">
            <a:spAutoFit/>
          </a:bodyPr>
          <a:lstStyle/>
          <a:p>
            <a:pPr marL="98425" lvl="0" indent="-9525" algn="just">
              <a:spcBef>
                <a:spcPts val="400"/>
              </a:spcBef>
              <a:buClr>
                <a:schemeClr val="accent1"/>
              </a:buClr>
              <a:buSzPct val="25000"/>
            </a:pPr>
            <a:r>
              <a:rPr lang="tr-TR" sz="3200" dirty="0" smtClean="0">
                <a:solidFill>
                  <a:srgbClr val="C00000"/>
                </a:solidFill>
                <a:latin typeface="Garamond"/>
                <a:ea typeface="Garamond"/>
                <a:cs typeface="Garamond"/>
                <a:sym typeface="Garamond"/>
              </a:rPr>
              <a:t>Özel eğitime ihtiyacı olan birey, </a:t>
            </a:r>
            <a:r>
              <a:rPr lang="tr-TR" sz="3200" dirty="0" smtClean="0">
                <a:solidFill>
                  <a:srgbClr val="000000"/>
                </a:solidFill>
                <a:latin typeface="Garamond"/>
                <a:ea typeface="Garamond"/>
                <a:cs typeface="Garamond"/>
                <a:sym typeface="Garamond"/>
              </a:rPr>
              <a:t>çeşitli nedenlerle, bireysel özellikleri ve eğitim yeterlilikleri açısından yaşıtlarından beklenilen düzeyden anlamlı farklılık gösteren bireydir.</a:t>
            </a:r>
            <a:endParaRPr lang="tr-TR" sz="3200" dirty="0">
              <a:solidFill>
                <a:srgbClr val="000000"/>
              </a:solidFill>
              <a:latin typeface="Garamond"/>
              <a:ea typeface="Garamond"/>
              <a:cs typeface="Garamond"/>
              <a:sym typeface="Garamond"/>
            </a:endParaRPr>
          </a:p>
        </p:txBody>
      </p:sp>
      <p:pic>
        <p:nvPicPr>
          <p:cNvPr id="8" name="Shape 161"/>
          <p:cNvPicPr preferRelativeResize="0"/>
          <p:nvPr/>
        </p:nvPicPr>
        <p:blipFill rotWithShape="1">
          <a:blip r:embed="rId3">
            <a:alphaModFix/>
          </a:blip>
          <a:srcRect/>
          <a:stretch/>
        </p:blipFill>
        <p:spPr>
          <a:xfrm>
            <a:off x="285720" y="357166"/>
            <a:ext cx="1223961" cy="1214437"/>
          </a:xfrm>
          <a:prstGeom prst="rect">
            <a:avLst/>
          </a:prstGeom>
          <a:noFill/>
          <a:ln>
            <a:noFill/>
          </a:ln>
        </p:spPr>
      </p:pic>
    </p:spTree>
    <p:extLst>
      <p:ext uri="{BB962C8B-B14F-4D97-AF65-F5344CB8AC3E}">
        <p14:creationId xmlns:p14="http://schemas.microsoft.com/office/powerpoint/2010/main" xmlns="" val="33498843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857224" y="1571612"/>
            <a:ext cx="7572428" cy="2308324"/>
          </a:xfrm>
          <a:prstGeom prst="rect">
            <a:avLst/>
          </a:prstGeom>
        </p:spPr>
        <p:txBody>
          <a:bodyPr wrap="square">
            <a:spAutoFit/>
          </a:bodyPr>
          <a:lstStyle/>
          <a:p>
            <a:pPr marL="98425" lvl="0" indent="-9525" algn="ctr">
              <a:spcBef>
                <a:spcPts val="400"/>
              </a:spcBef>
              <a:buClr>
                <a:schemeClr val="accent1"/>
              </a:buClr>
              <a:buSzPct val="25000"/>
            </a:pPr>
            <a:r>
              <a:rPr lang="tr-TR" sz="4800" b="1" dirty="0" smtClean="0">
                <a:solidFill>
                  <a:srgbClr val="FF0000"/>
                </a:solidFill>
                <a:latin typeface="Verdana"/>
                <a:ea typeface="Verdana"/>
                <a:cs typeface="Verdana"/>
                <a:sym typeface="Verdana"/>
              </a:rPr>
              <a:t>ÖZEL YETENEKLİ ÇOCUKLARIN ÖZELLİKLERİ</a:t>
            </a:r>
            <a:endParaRPr lang="tr-TR" sz="4800" b="1" dirty="0">
              <a:solidFill>
                <a:srgbClr val="FF0000"/>
              </a:solidFill>
              <a:latin typeface="Verdana"/>
              <a:ea typeface="Verdana"/>
              <a:cs typeface="Verdana"/>
              <a:sym typeface="Verdan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1"/>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Zeka Puanları</a:t>
            </a:r>
          </a:p>
        </p:txBody>
      </p:sp>
      <p:pic>
        <p:nvPicPr>
          <p:cNvPr id="6" name="Shape 423" descr="C:\Users\asus\Desktop\zeka grafiği.png"/>
          <p:cNvPicPr preferRelativeResize="0"/>
          <p:nvPr/>
        </p:nvPicPr>
        <p:blipFill rotWithShape="1">
          <a:blip r:embed="rId2">
            <a:alphaModFix/>
          </a:blip>
          <a:srcRect/>
          <a:stretch/>
        </p:blipFill>
        <p:spPr>
          <a:xfrm>
            <a:off x="357158" y="1428736"/>
            <a:ext cx="8575675" cy="4949825"/>
          </a:xfrm>
          <a:prstGeom prst="rect">
            <a:avLst/>
          </a:prstGeom>
          <a:noFill/>
          <a:ln>
            <a:noFill/>
          </a:ln>
        </p:spPr>
      </p:pic>
      <p:pic>
        <p:nvPicPr>
          <p:cNvPr id="7" name="Shape 161"/>
          <p:cNvPicPr preferRelativeResize="0"/>
          <p:nvPr/>
        </p:nvPicPr>
        <p:blipFill rotWithShape="1">
          <a:blip r:embed="rId3">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430" descr="parlak üstün.jpg"/>
          <p:cNvPicPr preferRelativeResize="0">
            <a:picLocks noGrp="1"/>
          </p:cNvPicPr>
          <p:nvPr>
            <p:ph type="body" idx="1"/>
          </p:nvPr>
        </p:nvPicPr>
        <p:blipFill rotWithShape="1">
          <a:blip r:embed="rId2">
            <a:alphaModFix/>
          </a:blip>
          <a:srcRect/>
          <a:stretch/>
        </p:blipFill>
        <p:spPr>
          <a:xfrm>
            <a:off x="642910" y="357166"/>
            <a:ext cx="8072494" cy="5357850"/>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3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Aşırı duyarlı sinir sistemine sahiptirler. </a:t>
            </a:r>
          </a:p>
          <a:p>
            <a:pPr marL="365760" marR="0" lvl="0" indent="-264160" algn="just" rtl="0">
              <a:lnSpc>
                <a:spcPct val="90000"/>
              </a:lnSpc>
              <a:spcBef>
                <a:spcPts val="400"/>
              </a:spcBef>
              <a:spcAft>
                <a:spcPts val="0"/>
              </a:spcAft>
              <a:buClr>
                <a:schemeClr val="accent1"/>
              </a:buClr>
              <a:buSzPct val="68000"/>
              <a:buFont typeface="Noto Sans Symbols"/>
              <a:buNone/>
            </a:pPr>
            <a:endParaRPr sz="17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Duyu organları keskindir. </a:t>
            </a:r>
          </a:p>
          <a:p>
            <a:pPr marL="109728" marR="0" lvl="0" indent="-8128" algn="just" rtl="0">
              <a:lnSpc>
                <a:spcPct val="90000"/>
              </a:lnSpc>
              <a:spcBef>
                <a:spcPts val="400"/>
              </a:spcBef>
              <a:spcAft>
                <a:spcPts val="0"/>
              </a:spcAft>
              <a:buClr>
                <a:schemeClr val="accent1"/>
              </a:buClr>
              <a:buSzPct val="25000"/>
              <a:buFont typeface="Noto Sans Symbols"/>
              <a:buNone/>
            </a:pPr>
            <a:endParaRPr sz="14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Bebeklerde bu aşırı duyusal uyarılabilirlik, battaniyelerini üstlerinden atma, altlarının ıslanmasından rahatsız olma, gürültüye yoğun tepki gösterme ve tat alma duyularında aşırı duyarlılık şeklinde ifade bulabilir.</a:t>
            </a:r>
          </a:p>
          <a:p>
            <a:pPr marL="109728" marR="0" lvl="0" indent="-8128" algn="l" rtl="0">
              <a:lnSpc>
                <a:spcPct val="90000"/>
              </a:lnSpc>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45"/>
          <p:cNvSpPr txBox="1">
            <a:spLocks noGrp="1"/>
          </p:cNvSpPr>
          <p:nvPr>
            <p:ph type="body" idx="1"/>
          </p:nvPr>
        </p:nvSpPr>
        <p:spPr>
          <a:xfrm>
            <a:off x="500034" y="2000240"/>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Kuvvetlidirler ve koordinasyon gerektiren faaliyetlerde tepkileri daha hızlıdırlar.</a:t>
            </a:r>
          </a:p>
          <a:p>
            <a:pPr marL="109728" marR="0" lvl="0" indent="-8128" algn="just" rtl="0">
              <a:spcBef>
                <a:spcPts val="40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Kendilerinden büyük çocuklarla karmaşık oyun oynama eğilimindedirler.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5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140000"/>
              </a:lnSpc>
              <a:spcBef>
                <a:spcPts val="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Arkadaşlar arasında popülerdirler</a:t>
            </a:r>
            <a:r>
              <a:rPr lang="tr-TR" sz="2805" b="0" i="0" u="none" strike="noStrike" cap="none" dirty="0" smtClean="0">
                <a:solidFill>
                  <a:schemeClr val="dk1"/>
                </a:solidFill>
                <a:latin typeface="Garamond"/>
                <a:ea typeface="Garamond"/>
                <a:cs typeface="Garamond"/>
                <a:sym typeface="Garamond"/>
              </a:rPr>
              <a:t>.</a:t>
            </a:r>
            <a:endParaRPr sz="136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Anne baba yada bakıcıyı erken tanıma ve gülme becerisi gösterirler</a:t>
            </a:r>
            <a:r>
              <a:rPr lang="tr-TR" sz="2805" b="0" i="0" u="none" strike="noStrike" cap="none" dirty="0" smtClean="0">
                <a:solidFill>
                  <a:schemeClr val="dk1"/>
                </a:solidFill>
                <a:latin typeface="Garamond"/>
                <a:ea typeface="Garamond"/>
                <a:cs typeface="Garamond"/>
                <a:sym typeface="Garamond"/>
              </a:rPr>
              <a:t>.</a:t>
            </a:r>
            <a:endParaRPr sz="102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Karşısındakilerin düşüncelerini, duygularını ve isteklerini kestirebilme (empati) yeteneğine sahiptirler.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6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Yeni ve değişik durumlara kolay ve çabuk uyum sağlarlar</a:t>
            </a:r>
            <a:r>
              <a:rPr lang="tr-TR" sz="3200" b="0" i="0" u="none" strike="noStrike" cap="none" dirty="0" smtClean="0">
                <a:solidFill>
                  <a:schemeClr val="dk1"/>
                </a:solidFill>
                <a:latin typeface="Garamond"/>
                <a:ea typeface="Garamond"/>
                <a:cs typeface="Garamond"/>
                <a:sym typeface="Garamond"/>
              </a:rPr>
              <a:t>.</a:t>
            </a:r>
          </a:p>
          <a:p>
            <a:pPr marL="555625" marR="0" lvl="0" indent="-466725" algn="just" rtl="0">
              <a:spcBef>
                <a:spcPts val="0"/>
              </a:spcBef>
              <a:spcAft>
                <a:spcPts val="0"/>
              </a:spcAft>
              <a:buClr>
                <a:schemeClr val="accent1"/>
              </a:buClr>
              <a:buSzPct val="68000"/>
            </a:pPr>
            <a:endParaRPr sz="3200" b="1"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Grup içindeki liderliğin amacı ve işlevini kavrayabilmeleri ve diğerlerinin gereksinim ve ilgilerine duyarlı olabilmeleri nedeniyle, genellikle lider olma eğilimindedirler.</a:t>
            </a:r>
          </a:p>
          <a:p>
            <a:pPr marL="365760" marR="0" lvl="0" indent="-264160"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lnSpc>
                <a:spcPct val="140000"/>
              </a:lnSpc>
              <a:spcBef>
                <a:spcPts val="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Espri yetenekleri gelişmiştir</a:t>
            </a:r>
            <a:r>
              <a:rPr lang="tr-TR" sz="2975" b="0" i="0" u="none" strike="noStrike" cap="none" dirty="0" smtClean="0">
                <a:solidFill>
                  <a:schemeClr val="dk1"/>
                </a:solidFill>
                <a:latin typeface="Garamond"/>
                <a:ea typeface="Garamond"/>
                <a:cs typeface="Garamond"/>
                <a:sym typeface="Garamond"/>
              </a:rPr>
              <a:t>.</a:t>
            </a:r>
            <a:endParaRPr sz="1275"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Okula karşı isteklidirler ve ders dışı etkinliklere katılmaktan zevk duyarlar</a:t>
            </a:r>
            <a:r>
              <a:rPr lang="tr-TR" sz="2975" b="0" i="0" u="none" strike="noStrike" cap="none" dirty="0" smtClean="0">
                <a:solidFill>
                  <a:schemeClr val="dk1"/>
                </a:solidFill>
                <a:latin typeface="Garamond"/>
                <a:ea typeface="Garamond"/>
                <a:cs typeface="Garamond"/>
                <a:sym typeface="Garamond"/>
              </a:rPr>
              <a:t>.</a:t>
            </a:r>
            <a:endParaRPr sz="850"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Bağımsız olma özellikleri gösterirler.                         Bu özellikleri öğrenme etkinliklerinde de görülür.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Yüksek amaç ve ideallere sahiptirler</a:t>
            </a:r>
            <a:r>
              <a:rPr lang="tr-TR" sz="2800" b="0" i="0" u="none" strike="noStrike" cap="none" dirty="0" smtClean="0">
                <a:solidFill>
                  <a:schemeClr val="dk1"/>
                </a:solidFill>
                <a:latin typeface="Garamond"/>
                <a:ea typeface="Garamond"/>
                <a:cs typeface="Garamond"/>
                <a:sym typeface="Garamond"/>
              </a:rPr>
              <a:t>.</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Faaliyetlerini başlatmak için bir dış kuvvete ihtiyaç duymazlar yani içten denetimlidirler</a:t>
            </a:r>
            <a:r>
              <a:rPr lang="tr-TR" sz="2800" b="0" i="0" u="none" strike="noStrike" cap="none" dirty="0" smtClean="0">
                <a:solidFill>
                  <a:schemeClr val="dk1"/>
                </a:solidFill>
                <a:latin typeface="Garamond"/>
                <a:ea typeface="Garamond"/>
                <a:cs typeface="Garamond"/>
                <a:sym typeface="Garamond"/>
              </a:rPr>
              <a:t>.</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Aşırı duygusal olabilirler. Yok olma tehlikesinde olan türler, enerji kaynaklarının azalması, kirliliğin artması gibi dünya sorunlarına aşırı duyarlı davranabilirler.</a:t>
            </a:r>
          </a:p>
          <a:p>
            <a:pPr marL="365760" marR="0" lvl="0" indent="-264160" algn="l" rtl="0">
              <a:lnSpc>
                <a:spcPct val="80000"/>
              </a:lnSpc>
              <a:spcBef>
                <a:spcPts val="400"/>
              </a:spcBef>
              <a:spcAft>
                <a:spcPts val="0"/>
              </a:spcAft>
              <a:buClr>
                <a:schemeClr val="accent1"/>
              </a:buClr>
              <a:buSzPct val="67740"/>
              <a:buFont typeface="Noto Sans Symbols"/>
              <a:buNone/>
            </a:pPr>
            <a:endParaRPr sz="2800" b="0" i="0" u="none" strike="noStrike" cap="none">
              <a:solidFill>
                <a:schemeClr val="dk1"/>
              </a:solidFill>
              <a:latin typeface="Rambla"/>
              <a:ea typeface="Rambla"/>
              <a:cs typeface="Rambla"/>
              <a:sym typeface="Rambla"/>
            </a:endParaRPr>
          </a:p>
        </p:txBody>
      </p:sp>
      <p:sp>
        <p:nvSpPr>
          <p:cNvPr id="6"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9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71500" marR="0" lvl="0" indent="-571500" algn="just" rtl="0">
              <a:lnSpc>
                <a:spcPct val="90000"/>
              </a:lnSpc>
              <a:spcBef>
                <a:spcPts val="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Özgüvenleri yüksektir.</a:t>
            </a:r>
          </a:p>
          <a:p>
            <a:pPr marL="571500" marR="0" lvl="0" indent="-571500" algn="just" rtl="0">
              <a:lnSpc>
                <a:spcPct val="90000"/>
              </a:lnSpc>
              <a:spcBef>
                <a:spcPts val="0"/>
              </a:spcBef>
              <a:spcAft>
                <a:spcPts val="0"/>
              </a:spcAft>
              <a:buClr>
                <a:schemeClr val="accent1"/>
              </a:buClr>
              <a:buSzPct val="68000"/>
            </a:pPr>
            <a:endParaRPr b="0" i="0" u="none" strike="noStrike" cap="none" smtClean="0">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Mükemmeliyetçidirler.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smtClean="0">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Meseleleri sorgular, net bir şekilde düşünür, ilişkileri fark eder ve anlamları idrak ederler.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smtClean="0">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smtClean="0">
                <a:solidFill>
                  <a:schemeClr val="dk1"/>
                </a:solidFill>
                <a:latin typeface="Garamond"/>
                <a:ea typeface="Garamond"/>
                <a:cs typeface="Garamond"/>
                <a:sym typeface="Garamond"/>
              </a:rPr>
              <a:t>Azimli ve sebatkardırlar.</a:t>
            </a:r>
          </a:p>
          <a:p>
            <a:pPr marL="365760" marR="0" lvl="0" indent="-264160" algn="l" rtl="0">
              <a:lnSpc>
                <a:spcPct val="90000"/>
              </a:lnSpc>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4" y="428604"/>
            <a:ext cx="7772400" cy="1362075"/>
          </a:xfrm>
        </p:spPr>
        <p:txBody>
          <a:bodyPr/>
          <a:lstStyle/>
          <a:p>
            <a:r>
              <a:rPr lang="tr-TR" cap="none" dirty="0" smtClean="0">
                <a:solidFill>
                  <a:schemeClr val="dk1"/>
                </a:solidFill>
                <a:latin typeface="Verdana"/>
                <a:ea typeface="Verdana"/>
                <a:cs typeface="Verdana"/>
                <a:sym typeface="Verdana"/>
              </a:rPr>
              <a:t>Özel Eğitim Nedir?</a:t>
            </a:r>
            <a:endParaRPr lang="tr-TR" dirty="0"/>
          </a:p>
        </p:txBody>
      </p:sp>
      <p:sp>
        <p:nvSpPr>
          <p:cNvPr id="3" name="2 Metin Yer Tutucusu"/>
          <p:cNvSpPr>
            <a:spLocks noGrp="1"/>
          </p:cNvSpPr>
          <p:nvPr>
            <p:ph type="body" idx="1"/>
          </p:nvPr>
        </p:nvSpPr>
        <p:spPr>
          <a:xfrm>
            <a:off x="785786" y="2928934"/>
            <a:ext cx="7715304" cy="2143140"/>
          </a:xfrm>
        </p:spPr>
        <p:txBody>
          <a:bodyPr>
            <a:noAutofit/>
          </a:bodyPr>
          <a:lstStyle/>
          <a:p>
            <a:pPr algn="just"/>
            <a:r>
              <a:rPr lang="tr-TR" sz="3200" dirty="0" smtClean="0">
                <a:solidFill>
                  <a:srgbClr val="000000"/>
                </a:solidFill>
                <a:latin typeface="Garamond"/>
                <a:ea typeface="Garamond"/>
                <a:cs typeface="Garamond"/>
                <a:sym typeface="Garamond"/>
              </a:rPr>
              <a:t>Özel eğitime ihtiyacı olan bireylerin eğitim ihtiyaçlarını karşılamak için özel olarak yetiştirilmiş personel, geliştirilmiş eğitim programları ve yöntemleri ile onların engel ve özelliklerine uygun ortamlarda sürdürülen eğitime </a:t>
            </a:r>
            <a:r>
              <a:rPr lang="tr-TR" sz="3200" dirty="0" smtClean="0">
                <a:solidFill>
                  <a:srgbClr val="C00000"/>
                </a:solidFill>
                <a:latin typeface="Garamond"/>
                <a:ea typeface="Garamond"/>
                <a:cs typeface="Garamond"/>
                <a:sym typeface="Garamond"/>
              </a:rPr>
              <a:t>“özel eğitim” </a:t>
            </a:r>
            <a:r>
              <a:rPr lang="tr-TR" sz="3200" dirty="0" smtClean="0">
                <a:solidFill>
                  <a:srgbClr val="000000"/>
                </a:solidFill>
                <a:latin typeface="Garamond"/>
                <a:ea typeface="Garamond"/>
                <a:cs typeface="Garamond"/>
                <a:sym typeface="Garamond"/>
              </a:rPr>
              <a:t>denir</a:t>
            </a:r>
            <a:endParaRPr lang="tr-TR" sz="3200" dirty="0"/>
          </a:p>
        </p:txBody>
      </p:sp>
      <p:pic>
        <p:nvPicPr>
          <p:cNvPr id="5"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0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5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Başkalarıyla kolayca işbirliği yaparlar</a:t>
            </a:r>
            <a:r>
              <a:rPr lang="tr-TR" sz="3200" b="0" i="0" u="none" strike="noStrike" cap="none" dirty="0" smtClean="0">
                <a:solidFill>
                  <a:schemeClr val="dk1"/>
                </a:solidFill>
                <a:latin typeface="Garamond"/>
                <a:ea typeface="Garamond"/>
                <a:cs typeface="Garamond"/>
                <a:sym typeface="Garamond"/>
              </a:rPr>
              <a:t>.</a:t>
            </a:r>
            <a:endParaRPr sz="1200" b="0" i="0" u="none" strike="noStrike" cap="none">
              <a:solidFill>
                <a:schemeClr val="dk1"/>
              </a:solidFill>
              <a:latin typeface="Garamond"/>
              <a:ea typeface="Garamond"/>
              <a:cs typeface="Garamond"/>
              <a:sym typeface="Garamond"/>
            </a:endParaRPr>
          </a:p>
          <a:p>
            <a:pPr marL="669925" marR="0" lvl="0" indent="-5810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Kolayca ezberleme ve ezberlediklerini de uzun süre belleklerinde koruyabilme özelliğine sahiptirler</a:t>
            </a:r>
            <a:r>
              <a:rPr lang="tr-TR" sz="3200" b="0" i="0" u="none" strike="noStrike" cap="none" dirty="0" smtClean="0">
                <a:solidFill>
                  <a:schemeClr val="dk1"/>
                </a:solidFill>
                <a:latin typeface="Garamond"/>
                <a:ea typeface="Garamond"/>
                <a:cs typeface="Garamond"/>
                <a:sym typeface="Garamond"/>
              </a:rPr>
              <a:t>.</a:t>
            </a:r>
            <a:endParaRPr sz="1600" b="0" i="0" u="none" strike="noStrike" cap="none">
              <a:solidFill>
                <a:schemeClr val="dk1"/>
              </a:solidFill>
              <a:latin typeface="Garamond"/>
              <a:ea typeface="Garamond"/>
              <a:cs typeface="Garamond"/>
              <a:sym typeface="Garamond"/>
            </a:endParaRPr>
          </a:p>
          <a:p>
            <a:pPr marL="669925" marR="0" lvl="0" indent="-581025" algn="just" rtl="0">
              <a:lnSpc>
                <a:spcPct val="15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 başlarına okumayı öğrenebilirler.</a:t>
            </a: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15"/>
          <p:cNvSpPr txBox="1">
            <a:spLocks noGrp="1"/>
          </p:cNvSpPr>
          <p:nvPr>
            <p:ph type="body" idx="1"/>
          </p:nvPr>
        </p:nvSpPr>
        <p:spPr>
          <a:xfrm>
            <a:off x="457200" y="1844675"/>
            <a:ext cx="8229600" cy="4248149"/>
          </a:xfrm>
          <a:prstGeom prst="rect">
            <a:avLst/>
          </a:prstGeom>
          <a:noFill/>
          <a:ln>
            <a:noFill/>
          </a:ln>
        </p:spPr>
        <p:txBody>
          <a:bodyPr lIns="91425" tIns="45700" rIns="91425" bIns="45700" anchor="t" anchorCtr="0">
            <a:noAutofit/>
          </a:bodyPr>
          <a:lstStyle/>
          <a:p>
            <a:pPr marL="669925" marR="0" lvl="0" indent="-581025" algn="just" rtl="0">
              <a:lnSpc>
                <a:spcPct val="130000"/>
              </a:lnSpc>
              <a:spcBef>
                <a:spcPts val="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Sayılara erkenden ilgi duyma ve matematiksel akıl yürütme başarısı yüksektir</a:t>
            </a:r>
            <a:r>
              <a:rPr lang="tr-TR" sz="2600" b="0" i="0" u="none" strike="noStrike" cap="none" dirty="0" smtClean="0">
                <a:solidFill>
                  <a:schemeClr val="dk1"/>
                </a:solidFill>
                <a:latin typeface="Garamond"/>
                <a:ea typeface="Garamond"/>
                <a:cs typeface="Garamond"/>
                <a:sym typeface="Garamond"/>
              </a:rPr>
              <a:t>.</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Mükemmel, uzun süreli bellekleri vardır. Hafızaları güçlü olduğu için önemli detay, kavram ve prensipleri unutmazlar</a:t>
            </a:r>
            <a:r>
              <a:rPr lang="tr-TR" sz="2600" b="0" i="0" u="none" strike="noStrike" cap="none" dirty="0" smtClean="0">
                <a:solidFill>
                  <a:schemeClr val="dk1"/>
                </a:solidFill>
                <a:latin typeface="Garamond"/>
                <a:ea typeface="Garamond"/>
                <a:cs typeface="Garamond"/>
                <a:sym typeface="Garamond"/>
              </a:rPr>
              <a:t>.</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Sebep sonuç ilişkisine ilgi duyarlar.</a:t>
            </a:r>
          </a:p>
          <a:p>
            <a:pPr marL="365760" marR="0" lvl="0" indent="-264160" algn="l" rtl="0">
              <a:lnSpc>
                <a:spcPct val="80000"/>
              </a:lnSpc>
              <a:spcBef>
                <a:spcPts val="400"/>
              </a:spcBef>
              <a:spcAft>
                <a:spcPts val="0"/>
              </a:spcAft>
              <a:buClr>
                <a:schemeClr val="accent1"/>
              </a:buClr>
              <a:buSzPct val="67058"/>
              <a:buFont typeface="Noto Sans Symbols"/>
              <a:buNone/>
            </a:pPr>
            <a:endParaRPr sz="1282"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2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Sanat, bilim, geometri, mekanik, teknoloji ya da müzik gibi alanlarda yüksek potansiyele sahiptirler</a:t>
            </a:r>
            <a:r>
              <a:rPr lang="tr-TR" sz="2800" b="0" i="0" u="none" strike="noStrike" cap="none" dirty="0" smtClean="0">
                <a:solidFill>
                  <a:schemeClr val="dk1"/>
                </a:solidFill>
                <a:latin typeface="Garamond"/>
                <a:ea typeface="Garamond"/>
                <a:cs typeface="Garamond"/>
                <a:sym typeface="Garamond"/>
              </a:rPr>
              <a:t>.</a:t>
            </a:r>
            <a:endParaRPr sz="10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Gözlemleme güçleri fazladır. Esnek ve sıra dışı düşünürler</a:t>
            </a:r>
            <a:r>
              <a:rPr lang="tr-TR" sz="2800" b="0" i="0" u="none" strike="noStrike" cap="none" dirty="0" smtClean="0">
                <a:solidFill>
                  <a:schemeClr val="dk1"/>
                </a:solidFill>
                <a:latin typeface="Garamond"/>
                <a:ea typeface="Garamond"/>
                <a:cs typeface="Garamond"/>
                <a:sym typeface="Garamond"/>
              </a:rPr>
              <a:t>.</a:t>
            </a:r>
            <a:endParaRPr sz="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Hayal güçleri yüksektir. Sanat dallarında orijinal eserler verirler.</a:t>
            </a:r>
          </a:p>
          <a:p>
            <a:pPr marL="365760" marR="0" lvl="0" indent="-264160" algn="l" rtl="0">
              <a:lnSpc>
                <a:spcPct val="80000"/>
              </a:lnSpc>
              <a:spcBef>
                <a:spcPts val="400"/>
              </a:spcBef>
              <a:spcAft>
                <a:spcPts val="0"/>
              </a:spcAft>
              <a:buClr>
                <a:schemeClr val="accent1"/>
              </a:buClr>
              <a:buSzPct val="66763"/>
              <a:buFont typeface="Noto Sans Symbols"/>
              <a:buNone/>
            </a:pPr>
            <a:endParaRPr sz="108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5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61"/>
          <p:cNvGraphicFramePr/>
          <p:nvPr/>
        </p:nvGraphicFramePr>
        <p:xfrm>
          <a:off x="387350" y="1776413"/>
          <a:ext cx="8424950" cy="4729050"/>
        </p:xfrm>
        <a:graphic>
          <a:graphicData uri="http://schemas.openxmlformats.org/drawingml/2006/table">
            <a:tbl>
              <a:tblPr firstRow="1" bandRow="1">
                <a:noFill/>
              </a:tblPr>
              <a:tblGrid>
                <a:gridCol w="4212475"/>
                <a:gridCol w="4212475"/>
              </a:tblGrid>
              <a:tr h="2407500">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Özel yetenekli çocuklar başkaları kendilerine söylemedikçe farklı olduklarını bilmezler.</a:t>
                      </a:r>
                    </a:p>
                  </a:txBody>
                  <a:tcPr marL="91450" marR="91450" marT="45725" marB="45725">
                    <a:solidFill>
                      <a:srgbClr val="F4FCE3"/>
                    </a:solidFill>
                  </a:tcPr>
                </a:tc>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Yardım almaksızın kendi yollarını kendileri bulurlar.</a:t>
                      </a:r>
                    </a:p>
                  </a:txBody>
                  <a:tcPr marL="91450" marR="91450" marT="45725" marB="45725">
                    <a:solidFill>
                      <a:srgbClr val="F4FCE3"/>
                    </a:solidFill>
                  </a:tcPr>
                </a:tc>
              </a:tr>
              <a:tr h="2199200">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Disipline etmek diğer çocuklardan daha zordur.</a:t>
                      </a:r>
                    </a:p>
                  </a:txBody>
                  <a:tcPr marL="91450" marR="91450" marT="45725" marB="45725">
                    <a:solidFill>
                      <a:srgbClr val="F4FCE3"/>
                    </a:solidFill>
                  </a:tcPr>
                </a:tc>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Akademik, fiziksel, toplumsal ve duygusal açılardan eşit gelişirler.</a:t>
                      </a:r>
                    </a:p>
                  </a:txBody>
                  <a:tcPr marL="91450" marR="91450" marT="45725" marB="45725">
                    <a:solidFill>
                      <a:srgbClr val="F4FCE3"/>
                    </a:solidFill>
                  </a:tcPr>
                </a:tc>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71"/>
          <p:cNvGraphicFramePr/>
          <p:nvPr/>
        </p:nvGraphicFramePr>
        <p:xfrm>
          <a:off x="155575" y="1719261"/>
          <a:ext cx="8702705" cy="4638696"/>
        </p:xfrm>
        <a:graphic>
          <a:graphicData uri="http://schemas.openxmlformats.org/drawingml/2006/table">
            <a:tbl>
              <a:tblPr>
                <a:noFill/>
              </a:tblPr>
              <a:tblGrid>
                <a:gridCol w="4051769"/>
                <a:gridCol w="4650936"/>
              </a:tblGrid>
              <a:tr h="2319348">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Özel Yetenekli çocuklar bencil ve benmerkezcidirler.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Özel Yetenekli çocuklar çok duygusal oldukları için gerçek yaşama ayak uyduramazlar.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r>
              <a:tr h="2319348">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Büyük kafalı, çelimsiz olurlar.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Dünya olaylarına çok duyarlı oldukları için kolaylıkla intihar eğilimi gösterebilirler.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81"/>
          <p:cNvGraphicFramePr/>
          <p:nvPr/>
        </p:nvGraphicFramePr>
        <p:xfrm>
          <a:off x="300037" y="1779588"/>
          <a:ext cx="8712950" cy="4581900"/>
        </p:xfrm>
        <a:graphic>
          <a:graphicData uri="http://schemas.openxmlformats.org/drawingml/2006/table">
            <a:tbl>
              <a:tblPr firstRow="1" bandRow="1">
                <a:noFill/>
              </a:tblPr>
              <a:tblGrid>
                <a:gridCol w="4356475"/>
                <a:gridCol w="4356475"/>
              </a:tblGrid>
              <a:tr h="2290950">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Bu çocuklar zaten üstün, onlar için fazladan bir eğitime ihtiyaç yoktur.</a:t>
                      </a:r>
                    </a:p>
                  </a:txBody>
                  <a:tcPr marL="91450" marR="91450" marT="45725" marB="45725">
                    <a:solidFill>
                      <a:srgbClr val="F4FCE3"/>
                    </a:solidFill>
                  </a:tcPr>
                </a:tc>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 her ortamda kendilerini geliştirebilirler.</a:t>
                      </a:r>
                    </a:p>
                  </a:txBody>
                  <a:tcPr marL="91450" marR="91450" marT="45725" marB="45725">
                    <a:solidFill>
                      <a:srgbClr val="F4FCE3"/>
                    </a:solidFill>
                  </a:tcPr>
                </a:tc>
              </a:tr>
              <a:tr h="2290950">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yeteneklileri yetiştirmek kolaydır.</a:t>
                      </a:r>
                    </a:p>
                  </a:txBody>
                  <a:tcPr marL="91450" marR="91450" marT="45725" marB="45725">
                    <a:solidFill>
                      <a:srgbClr val="F4FCE3"/>
                    </a:solidFill>
                  </a:tcPr>
                </a:tc>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Özel yetenekli çocuklar sosyal uyumsuz olurlar.</a:t>
                      </a:r>
                    </a:p>
                  </a:txBody>
                  <a:tcPr marL="91450" marR="91450" marT="45725" marB="45725">
                    <a:solidFill>
                      <a:srgbClr val="F4FCE3"/>
                    </a:solidFill>
                  </a:tcPr>
                </a:tc>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hape 691"/>
          <p:cNvGraphicFramePr/>
          <p:nvPr/>
        </p:nvGraphicFramePr>
        <p:xfrm>
          <a:off x="211137" y="1754188"/>
          <a:ext cx="8718582" cy="4603770"/>
        </p:xfrm>
        <a:graphic>
          <a:graphicData uri="http://schemas.openxmlformats.org/drawingml/2006/table">
            <a:tbl>
              <a:tblPr firstRow="1" bandRow="1">
                <a:noFill/>
              </a:tblPr>
              <a:tblGrid>
                <a:gridCol w="4359291"/>
                <a:gridCol w="4359291"/>
              </a:tblGrid>
              <a:tr h="2234180">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çocuklarda davranışsal ve ruhsal bozukluklar gözlenir.</a:t>
                      </a:r>
                    </a:p>
                  </a:txBody>
                  <a:tcPr marL="91450" marR="91450" marT="45725" marB="45725">
                    <a:solidFill>
                      <a:srgbClr val="F4FCE3"/>
                    </a:solidFill>
                  </a:tcPr>
                </a:tc>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 çocuklar erken gelişir, erken sonlanırlar, kısa ömürlüdürler.</a:t>
                      </a:r>
                    </a:p>
                  </a:txBody>
                  <a:tcPr marL="91450" marR="91450" marT="45725" marB="45725">
                    <a:solidFill>
                      <a:srgbClr val="F4FCE3"/>
                    </a:solidFill>
                  </a:tcPr>
                </a:tc>
              </a:tr>
              <a:tr h="2369590">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yetenekliler sıska, kısa boylu, iri kafalı, çelimsiz ve gözlüklü olurlar.</a:t>
                      </a:r>
                    </a:p>
                  </a:txBody>
                  <a:tcPr marL="91450" marR="91450" marT="45725" marB="45725">
                    <a:solidFill>
                      <a:srgbClr val="F4FCE3"/>
                    </a:solidFill>
                  </a:tcPr>
                </a:tc>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 diğer insanları aşağılamaktan hoşlanırlar.</a:t>
                      </a:r>
                    </a:p>
                  </a:txBody>
                  <a:tcPr marL="91450" marR="91450" marT="45725" marB="45725">
                    <a:solidFill>
                      <a:srgbClr val="F4FCE3"/>
                    </a:solidFill>
                  </a:tcPr>
                </a:tc>
              </a:tr>
            </a:tbl>
          </a:graphicData>
        </a:graphic>
      </p:graphicFrame>
      <p:sp>
        <p:nvSpPr>
          <p:cNvPr id="5" name="Shape 669"/>
          <p:cNvSpPr txBox="1">
            <a:spLocks noGrp="1"/>
          </p:cNvSpPr>
          <p:nvPr>
            <p:ph type="title"/>
          </p:nvPr>
        </p:nvSpPr>
        <p:spPr>
          <a:xfrm>
            <a:off x="1475655" y="21607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96"/>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Yukarıda sıralanan yanlış inançlar ve algılar gerçekte özel yetenekli çocukları yansıtmamaktadır</a:t>
            </a:r>
            <a:r>
              <a:rPr lang="tr-TR" sz="3200" b="0" i="0" u="none" strike="noStrike" cap="none" dirty="0" smtClean="0">
                <a:solidFill>
                  <a:srgbClr val="000000"/>
                </a:solidFill>
                <a:latin typeface="Garamond"/>
                <a:ea typeface="Garamond"/>
                <a:cs typeface="Garamond"/>
                <a:sym typeface="Garamond"/>
              </a:rPr>
              <a:t>.</a:t>
            </a:r>
          </a:p>
          <a:p>
            <a:pPr marL="365760" marR="0" lvl="0" indent="-264160" algn="just" rtl="0">
              <a:spcBef>
                <a:spcPts val="0"/>
              </a:spcBef>
              <a:spcAft>
                <a:spcPts val="0"/>
              </a:spcAft>
              <a:buClr>
                <a:schemeClr val="accent1"/>
              </a:buClr>
              <a:buSzPct val="68000"/>
            </a:pPr>
            <a:endParaRPr sz="28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Özel Yetenekli bir bireyin bu özelliklerden bazılarına sahip olması, genelleme yapmamıza sebep olmamalıdır.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6"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2285992"/>
            <a:ext cx="8429652" cy="1200329"/>
          </a:xfrm>
          <a:prstGeom prst="rect">
            <a:avLst/>
          </a:prstGeom>
        </p:spPr>
        <p:txBody>
          <a:bodyPr wrap="square">
            <a:spAutoFit/>
          </a:bodyPr>
          <a:lstStyle/>
          <a:p>
            <a:pPr marL="98425" lvl="0" indent="-9525" algn="ctr">
              <a:spcBef>
                <a:spcPts val="400"/>
              </a:spcBef>
              <a:buClr>
                <a:schemeClr val="accent1"/>
              </a:buClr>
              <a:buSzPct val="25000"/>
            </a:pPr>
            <a:r>
              <a:rPr lang="tr-TR" sz="3600" b="1" dirty="0" smtClean="0">
                <a:solidFill>
                  <a:srgbClr val="FF0000"/>
                </a:solidFill>
                <a:latin typeface="Verdana"/>
                <a:ea typeface="Verdana"/>
                <a:cs typeface="Verdana"/>
                <a:sym typeface="Verdana"/>
              </a:rPr>
              <a:t>ÖZEL YETENEKLİ BİREYLERİN TANILANMASI</a:t>
            </a:r>
            <a:endParaRPr lang="tr-TR" sz="3600" b="1" dirty="0">
              <a:solidFill>
                <a:srgbClr val="FF0000"/>
              </a:solidFill>
              <a:latin typeface="Verdana"/>
              <a:ea typeface="Verdana"/>
              <a:cs typeface="Verdana"/>
              <a:sym typeface="Verdana"/>
            </a:endParaRPr>
          </a:p>
        </p:txBody>
      </p:sp>
      <p:pic>
        <p:nvPicPr>
          <p:cNvPr id="5"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1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6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60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Bireysel özellikleri ve eğitim yeterlilikleri açısından yaşıtlarından beklenilen düzeyden anlamlı farklılık gösteren öğrenciler, eğitim ve öğretim süreci içerisinde gözlemlemek suretiyle fark edilebilirler.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714480" y="571480"/>
            <a:ext cx="4972836" cy="646331"/>
          </a:xfrm>
          <a:prstGeom prst="rect">
            <a:avLst/>
          </a:prstGeom>
        </p:spPr>
        <p:txBody>
          <a:bodyPr wrap="none">
            <a:spAutoFit/>
          </a:bodyPr>
          <a:lstStyle/>
          <a:p>
            <a:r>
              <a:rPr lang="tr-TR" sz="3600" b="1" dirty="0" smtClean="0">
                <a:solidFill>
                  <a:schemeClr val="dk1"/>
                </a:solidFill>
                <a:latin typeface="Verdana"/>
                <a:ea typeface="Verdana"/>
                <a:cs typeface="Verdana"/>
                <a:sym typeface="Verdana"/>
              </a:rPr>
              <a:t>Özel Eğitim Nedir?</a:t>
            </a:r>
            <a:endParaRPr lang="tr-TR" sz="2000" dirty="0"/>
          </a:p>
        </p:txBody>
      </p:sp>
      <p:sp>
        <p:nvSpPr>
          <p:cNvPr id="6" name="Shape 168"/>
          <p:cNvSpPr txBox="1">
            <a:spLocks noGrp="1"/>
          </p:cNvSpPr>
          <p:nvPr>
            <p:ph type="body" idx="1"/>
          </p:nvPr>
        </p:nvSpPr>
        <p:spPr>
          <a:xfrm>
            <a:off x="457200" y="1700213"/>
            <a:ext cx="8229600" cy="4306887"/>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Özel yetenekli olanların yetenekleri doğrultusunda en üst düzeye çıkmasını sağlayan, </a:t>
            </a:r>
          </a:p>
          <a:p>
            <a:pPr marL="365125" marR="0" lvl="0" indent="-263525" algn="just" rtl="0">
              <a:spcBef>
                <a:spcPts val="400"/>
              </a:spcBef>
              <a:spcAft>
                <a:spcPts val="0"/>
              </a:spcAft>
              <a:buClr>
                <a:schemeClr val="accent1"/>
              </a:buClr>
              <a:buSzPct val="68000"/>
              <a:buFont typeface="Noto Sans Symbols"/>
              <a:buNone/>
            </a:pPr>
            <a:endParaRPr sz="10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Çoğunluktan farklı ve özel eğitime ihtiyacı olan çocuklara sunulan, </a:t>
            </a:r>
          </a:p>
          <a:p>
            <a:pPr marL="365125" marR="0" lvl="0" indent="-263525" algn="just" rtl="0">
              <a:spcBef>
                <a:spcPts val="400"/>
              </a:spcBef>
              <a:spcAft>
                <a:spcPts val="0"/>
              </a:spcAft>
              <a:buClr>
                <a:schemeClr val="accent1"/>
              </a:buClr>
              <a:buSzPct val="68000"/>
              <a:buFont typeface="Noto Sans Symbols"/>
              <a:buNone/>
            </a:pPr>
            <a:endParaRPr sz="10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Yetersizliği engele dönüştürmeyi önleyen, </a:t>
            </a:r>
          </a:p>
          <a:p>
            <a:pPr marL="365125" marR="0" lvl="0" indent="-263525" algn="just" rtl="0">
              <a:spcBef>
                <a:spcPts val="400"/>
              </a:spcBef>
              <a:spcAft>
                <a:spcPts val="0"/>
              </a:spcAft>
              <a:buClr>
                <a:schemeClr val="accent1"/>
              </a:buClr>
              <a:buSzPct val="25000"/>
              <a:buFont typeface="Noto Sans Symbols"/>
              <a:buNone/>
            </a:pPr>
            <a:endParaRPr sz="10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Engelli bireyi kendine yeterli hale getirerek topluma kaynaşmasını ve bağımsız, üretici bireyler olmasını destekleyecek becerilerle donatılan eğitimdir. </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25"/>
          <p:cNvSpPr txBox="1">
            <a:spLocks noGrp="1"/>
          </p:cNvSpPr>
          <p:nvPr>
            <p:ph type="body" idx="1"/>
          </p:nvPr>
        </p:nvSpPr>
        <p:spPr>
          <a:xfrm>
            <a:off x="500034" y="1571612"/>
            <a:ext cx="8229600" cy="4162425"/>
          </a:xfrm>
          <a:prstGeom prst="rect">
            <a:avLst/>
          </a:prstGeom>
          <a:noFill/>
          <a:ln>
            <a:noFill/>
          </a:ln>
        </p:spPr>
        <p:txBody>
          <a:bodyPr lIns="91425" tIns="45700" rIns="91425" bIns="45700" anchor="t" anchorCtr="0">
            <a:noAutofit/>
          </a:bodyPr>
          <a:lstStyle/>
          <a:p>
            <a:pPr marL="109728" marR="0" lvl="0" indent="-8128" algn="just" rtl="0">
              <a:spcBef>
                <a:spcPts val="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Öğrenciye ilişkin gözlemlerini aile ile paylaşır.</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Aile hikayesinin bilinmesi tanılamada önemlidir. Aile ile öğrencinin durumu ile ilgili bilgi alışverişi yapar. Gerekli durumlarda, öğrencinin sağlık problemi olup olmadığının belirlenmesi için aileyi sağlık kurumlarına yönlendirir.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618"/>
              <a:buFont typeface="Noto Sans Symbols"/>
              <a:buChar char="❑"/>
            </a:pPr>
            <a:r>
              <a:rPr lang="tr-TR" sz="333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Okulun</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rehberlik ve psikolojik danışma servisini </a:t>
            </a:r>
            <a:r>
              <a:rPr lang="tr-TR" sz="3200" b="0" i="0" u="none" strike="noStrike" cap="none" dirty="0">
                <a:solidFill>
                  <a:srgbClr val="C00000"/>
                </a:solidFill>
                <a:latin typeface="Garamond"/>
                <a:ea typeface="Garamond"/>
                <a:cs typeface="Garamond"/>
                <a:sym typeface="Garamond"/>
              </a:rPr>
              <a:t>konu ile ilgili bilgilendirerek, önerilerine başvurur</a:t>
            </a:r>
            <a:r>
              <a:rPr lang="tr-TR" sz="3200" b="0" i="0" u="none" strike="noStrike" cap="none" dirty="0" smtClean="0">
                <a:solidFill>
                  <a:srgbClr val="C00000"/>
                </a:solidFill>
                <a:latin typeface="Garamond"/>
                <a:ea typeface="Garamond"/>
                <a:cs typeface="Garamond"/>
                <a:sym typeface="Garamond"/>
              </a:rPr>
              <a:t>.</a:t>
            </a:r>
          </a:p>
          <a:p>
            <a:pPr marL="365760" marR="0" lvl="0" indent="-264160" algn="just" rtl="0">
              <a:lnSpc>
                <a:spcPct val="90000"/>
              </a:lnSpc>
              <a:spcBef>
                <a:spcPts val="0"/>
              </a:spcBef>
              <a:spcAft>
                <a:spcPts val="0"/>
              </a:spcAft>
              <a:buClr>
                <a:schemeClr val="accent1"/>
              </a:buClr>
              <a:buSzPct val="68618"/>
            </a:pPr>
            <a:endParaRPr b="0" i="0" u="none" strike="noStrike" cap="none">
              <a:solidFill>
                <a:srgbClr val="C00000"/>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 Öğrencinin özel eğitim ihtiyacının belirlenmesi amacıyla öğrenciyle ilgili olarak </a:t>
            </a:r>
            <a:r>
              <a:rPr lang="tr-TR" sz="3200" b="0" i="0" u="none" strike="noStrike" cap="none" dirty="0">
                <a:solidFill>
                  <a:srgbClr val="C00000"/>
                </a:solidFill>
                <a:latin typeface="Garamond"/>
                <a:ea typeface="Garamond"/>
                <a:cs typeface="Garamond"/>
                <a:sym typeface="Garamond"/>
              </a:rPr>
              <a:t>Eğitsel Değerlendirme İsteği Formunu </a:t>
            </a:r>
            <a:r>
              <a:rPr lang="tr-TR" sz="3200" b="0" i="0" u="none" strike="noStrike" cap="none" dirty="0">
                <a:solidFill>
                  <a:srgbClr val="000000"/>
                </a:solidFill>
                <a:latin typeface="Garamond"/>
                <a:ea typeface="Garamond"/>
                <a:cs typeface="Garamond"/>
                <a:sym typeface="Garamond"/>
              </a:rPr>
              <a:t>doldurarak okul idaresine teslim eder.</a:t>
            </a:r>
          </a:p>
          <a:p>
            <a:pPr marL="109728" marR="0" lvl="0" indent="-8128" algn="l" rtl="0">
              <a:lnSpc>
                <a:spcPct val="90000"/>
              </a:lnSpc>
              <a:spcBef>
                <a:spcPts val="400"/>
              </a:spcBef>
              <a:spcAft>
                <a:spcPts val="0"/>
              </a:spcAft>
              <a:buClr>
                <a:schemeClr val="accent1"/>
              </a:buClr>
              <a:buSzPct val="25000"/>
              <a:buFont typeface="Noto Sans Symbols"/>
              <a:buNone/>
            </a:pPr>
            <a:endParaRPr sz="2497" b="0" i="0" u="none" strike="noStrike" cap="none">
              <a:solidFill>
                <a:schemeClr val="dk1"/>
              </a:solidFill>
              <a:latin typeface="Rambla"/>
              <a:ea typeface="Rambla"/>
              <a:cs typeface="Rambla"/>
              <a:sym typeface="Rambla"/>
            </a:endParaRPr>
          </a:p>
        </p:txBody>
      </p:sp>
      <p:sp>
        <p:nvSpPr>
          <p:cNvPr id="5" name="Shape 71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4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Öğrencinin ailesi, durum ile ilgili bilgilendirilir. Eğitsel değerlendirme formu, kapalı zarf ile veliye teslim edilir ve veli randevu almak üzere RAM’a yönlendirilir.</a:t>
            </a:r>
          </a:p>
          <a:p>
            <a:pPr marL="98425" marR="0" lvl="0" indent="-9525" algn="just" rtl="0">
              <a:spcBef>
                <a:spcPts val="400"/>
              </a:spcBef>
              <a:spcAft>
                <a:spcPts val="0"/>
              </a:spcAft>
              <a:buClr>
                <a:schemeClr val="accent1"/>
              </a:buClr>
              <a:buSzPct val="25000"/>
              <a:buFont typeface="Noto Sans Symbols"/>
              <a:buNone/>
            </a:pPr>
            <a:endParaRPr sz="1600" b="0" i="0" u="none" strike="noStrike" cap="none">
              <a:solidFill>
                <a:schemeClr val="dk1"/>
              </a:solidFill>
              <a:latin typeface="Garamond"/>
              <a:ea typeface="Garamond"/>
              <a:cs typeface="Garamond"/>
              <a:sym typeface="Garamond"/>
            </a:endParaRPr>
          </a:p>
          <a:p>
            <a:pPr marL="555625" marR="0" lvl="0" indent="-4667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Verilen randevu tarihi ve saatinde veli öğrenci ile birlikte orada bulunur.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749"/>
          <p:cNvSpPr txBox="1">
            <a:spLocks noGrp="1"/>
          </p:cNvSpPr>
          <p:nvPr>
            <p:ph type="title"/>
          </p:nvPr>
        </p:nvSpPr>
        <p:spPr>
          <a:xfrm>
            <a:off x="1606625" y="142852"/>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Ailenin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59"/>
          <p:cNvSpPr txBox="1">
            <a:spLocks noGrp="1"/>
          </p:cNvSpPr>
          <p:nvPr>
            <p:ph type="title"/>
          </p:nvPr>
        </p:nvSpPr>
        <p:spPr>
          <a:xfrm>
            <a:off x="1475655" y="201256"/>
            <a:ext cx="766834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Rehberlik Araştırma Merkezinin (RAM) Rolü</a:t>
            </a:r>
          </a:p>
        </p:txBody>
      </p:sp>
      <p:sp>
        <p:nvSpPr>
          <p:cNvPr id="5" name="Shape 755"/>
          <p:cNvSpPr txBox="1">
            <a:spLocks noGrp="1"/>
          </p:cNvSpPr>
          <p:nvPr>
            <p:ph type="body" idx="1"/>
          </p:nvPr>
        </p:nvSpPr>
        <p:spPr>
          <a:xfrm>
            <a:off x="500034" y="1714488"/>
            <a:ext cx="8229600" cy="4162425"/>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Uygulanan zeka testi sonucunda 130 ve üzeri zeka puanına sahip olduğu belirlenen bireyler için </a:t>
            </a:r>
            <a:r>
              <a:rPr lang="tr-TR" sz="3200" b="1" i="0" u="none" strike="noStrike" cap="none" dirty="0">
                <a:solidFill>
                  <a:srgbClr val="C00000"/>
                </a:solidFill>
                <a:latin typeface="Garamond"/>
                <a:ea typeface="Garamond"/>
                <a:cs typeface="Garamond"/>
                <a:sym typeface="Garamond"/>
              </a:rPr>
              <a:t>Özel Eğitim Değerlendirme Kurul Raporu </a:t>
            </a:r>
            <a:r>
              <a:rPr lang="tr-TR" sz="3200" b="0" i="0" u="none" strike="noStrike" cap="none" dirty="0">
                <a:solidFill>
                  <a:schemeClr val="dk1"/>
                </a:solidFill>
                <a:latin typeface="Garamond"/>
                <a:ea typeface="Garamond"/>
                <a:cs typeface="Garamond"/>
                <a:sym typeface="Garamond"/>
              </a:rPr>
              <a:t>hazırlanır. </a:t>
            </a:r>
          </a:p>
          <a:p>
            <a:pPr marL="365125" marR="0" lvl="0" indent="-263525"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6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smtClean="0">
                <a:ln>
                  <a:noFill/>
                </a:ln>
                <a:solidFill>
                  <a:schemeClr val="dk1"/>
                </a:solidFill>
                <a:effectLst/>
                <a:uLnTx/>
                <a:uFillTx/>
                <a:latin typeface="Verdana"/>
                <a:ea typeface="Verdana"/>
                <a:cs typeface="Verdana"/>
                <a:sym typeface="Verdana"/>
              </a:rPr>
              <a:t>NOT</a:t>
            </a:r>
            <a:endPar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endParaRPr>
          </a:p>
        </p:txBody>
      </p:sp>
      <p:sp>
        <p:nvSpPr>
          <p:cNvPr id="5" name="Shape 765"/>
          <p:cNvSpPr txBox="1">
            <a:spLocks noGrp="1"/>
          </p:cNvSpPr>
          <p:nvPr>
            <p:ph type="body" idx="1"/>
          </p:nvPr>
        </p:nvSpPr>
        <p:spPr>
          <a:xfrm>
            <a:off x="500034" y="1571612"/>
            <a:ext cx="8075612" cy="4162425"/>
          </a:xfrm>
          <a:prstGeom prst="rect">
            <a:avLst/>
          </a:prstGeom>
          <a:noFill/>
          <a:ln>
            <a:noFill/>
          </a:ln>
        </p:spPr>
        <p:txBody>
          <a:bodyPr lIns="91425" tIns="45700" rIns="91425" bIns="45700" anchor="t" anchorCtr="0">
            <a:noAutofit/>
          </a:bodyPr>
          <a:lstStyle/>
          <a:p>
            <a:pPr marL="109538" marR="0" lvl="0" indent="-7937" algn="just" rtl="0">
              <a:spcBef>
                <a:spcPts val="0"/>
              </a:spcBef>
              <a:spcAft>
                <a:spcPts val="0"/>
              </a:spcAft>
              <a:buClr>
                <a:schemeClr val="accent1"/>
              </a:buClr>
              <a:buSzPct val="25000"/>
              <a:buFont typeface="Noto Sans Symbols"/>
              <a:buNone/>
            </a:pPr>
            <a:endParaRPr sz="3200" b="0" i="0" u="none" strike="noStrike" cap="none">
              <a:solidFill>
                <a:srgbClr val="000000"/>
              </a:solidFill>
              <a:latin typeface="Garamond"/>
              <a:ea typeface="Garamond"/>
              <a:cs typeface="Garamond"/>
              <a:sym typeface="Garamond"/>
            </a:endParaRPr>
          </a:p>
          <a:p>
            <a:pPr marL="109538" marR="0" lvl="0" indent="-7937" algn="just" rtl="0">
              <a:spcBef>
                <a:spcPts val="400"/>
              </a:spcBef>
              <a:spcAft>
                <a:spcPts val="0"/>
              </a:spcAft>
              <a:buClr>
                <a:schemeClr val="accent1"/>
              </a:buClr>
              <a:buSzPct val="25000"/>
              <a:buFont typeface="Noto Sans Symbols"/>
              <a:buNone/>
            </a:pPr>
            <a:r>
              <a:rPr lang="tr-TR" sz="3200" b="0" i="0" u="none" strike="noStrike" cap="none" dirty="0">
                <a:solidFill>
                  <a:srgbClr val="000000"/>
                </a:solidFill>
                <a:latin typeface="Garamond"/>
                <a:ea typeface="Garamond"/>
                <a:cs typeface="Garamond"/>
                <a:sym typeface="Garamond"/>
              </a:rPr>
              <a:t>Öğrenci </a:t>
            </a:r>
            <a:r>
              <a:rPr lang="tr-TR" sz="3200" b="0" i="0" u="none" strike="noStrike" cap="none" dirty="0" err="1">
                <a:solidFill>
                  <a:srgbClr val="000000"/>
                </a:solidFill>
                <a:latin typeface="Garamond"/>
                <a:ea typeface="Garamond"/>
                <a:cs typeface="Garamond"/>
                <a:sym typeface="Garamond"/>
              </a:rPr>
              <a:t>BİLSEM’e</a:t>
            </a:r>
            <a:r>
              <a:rPr lang="tr-TR" sz="3200" b="0" i="0" u="none" strike="noStrike" cap="none" dirty="0">
                <a:solidFill>
                  <a:srgbClr val="000000"/>
                </a:solidFill>
                <a:latin typeface="Garamond"/>
                <a:ea typeface="Garamond"/>
                <a:cs typeface="Garamond"/>
                <a:sym typeface="Garamond"/>
              </a:rPr>
              <a:t> devam ediyor ve aynı zamanda öğrenim gördüğü okuldaki destek eğitim odası hizmetinden de faydalanmak istiyorsa RAM’a başvurur. RAM tarafından rapor hazırlanır. Hazırlanan bu rapor doğrultusunda bu hizmetten faydalanır. </a:t>
            </a:r>
          </a:p>
          <a:p>
            <a:pPr marL="109538" marR="0" lvl="0" indent="-7937"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7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smtClean="0">
                <a:ln>
                  <a:noFill/>
                </a:ln>
                <a:solidFill>
                  <a:schemeClr val="dk1"/>
                </a:solidFill>
                <a:effectLst/>
                <a:uLnTx/>
                <a:uFillTx/>
                <a:latin typeface="Verdana"/>
                <a:ea typeface="Verdana"/>
                <a:cs typeface="Verdana"/>
                <a:sym typeface="Verdana"/>
              </a:rPr>
              <a:t>Okulun Rolü</a:t>
            </a:r>
            <a:endPar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endParaRPr>
          </a:p>
        </p:txBody>
      </p:sp>
      <p:sp>
        <p:nvSpPr>
          <p:cNvPr id="5" name="Shape 77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Rehberlik Araştırma Merkezi (RAM) tarafından hazırlanan bu rapor doğrultusunda, öğrenci okuldaki destek eğitim odası hizmetinden yararlanır. Okul özel yetenekli olarak tanılanan öğrenciye destek eğitim odası açmak zorundadır.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8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Tam Zamanlı Kaynaştırma</a:t>
            </a:r>
          </a:p>
        </p:txBody>
      </p:sp>
      <p:sp>
        <p:nvSpPr>
          <p:cNvPr id="5" name="Shape 7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RAM ya da BİLSEM sürecinde tanılanan özel yetenekli öğrencinin kaydının normal sınıfta olduğu; akranlarıyla sınıf öğretmeninden eğitim aldığı durumdur. </a:t>
            </a:r>
          </a:p>
          <a:p>
            <a:pPr marL="109728" marR="0" lvl="0" indent="-8128" algn="just" rtl="0">
              <a:spcBef>
                <a:spcPts val="400"/>
              </a:spcBef>
              <a:spcAft>
                <a:spcPts val="0"/>
              </a:spcAft>
              <a:buClr>
                <a:schemeClr val="accent1"/>
              </a:buClr>
              <a:buSzPct val="25000"/>
              <a:buFont typeface="Noto Sans Symbols"/>
              <a:buNone/>
            </a:pPr>
            <a:endParaRPr sz="11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Bu durumda normal sınıf öğretmeni öğrencinin sınıf içindeki tüm gereksinimlerini karşılamakla </a:t>
            </a:r>
            <a:r>
              <a:rPr lang="tr-TR" sz="3200" b="0" i="0" u="none" strike="noStrike" cap="none" dirty="0">
                <a:solidFill>
                  <a:srgbClr val="C00000"/>
                </a:solidFill>
                <a:latin typeface="Garamond"/>
                <a:ea typeface="Garamond"/>
                <a:cs typeface="Garamond"/>
                <a:sym typeface="Garamond"/>
              </a:rPr>
              <a:t>(sınıf içi zenginleştirme + BEP) </a:t>
            </a:r>
            <a:r>
              <a:rPr lang="tr-TR" sz="3200" b="0" i="0" u="none" strike="noStrike" cap="none" dirty="0">
                <a:solidFill>
                  <a:srgbClr val="000000"/>
                </a:solidFill>
                <a:latin typeface="Garamond"/>
                <a:ea typeface="Garamond"/>
                <a:cs typeface="Garamond"/>
                <a:sym typeface="Garamond"/>
              </a:rPr>
              <a:t>sorumludur</a:t>
            </a:r>
            <a:r>
              <a:rPr lang="tr-TR" sz="3200" b="1" i="0" u="none" strike="noStrike" cap="none" dirty="0">
                <a:solidFill>
                  <a:srgbClr val="000000"/>
                </a:solidFill>
                <a:latin typeface="Garamond"/>
                <a:ea typeface="Garamond"/>
                <a:cs typeface="Garamond"/>
                <a:sym typeface="Garamond"/>
              </a:rPr>
              <a:t>.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9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smtClean="0">
                <a:ln>
                  <a:noFill/>
                </a:ln>
                <a:solidFill>
                  <a:schemeClr val="dk1"/>
                </a:solidFill>
                <a:effectLst/>
                <a:uLnTx/>
                <a:uFillTx/>
                <a:latin typeface="Verdana"/>
                <a:ea typeface="Verdana"/>
                <a:cs typeface="Verdana"/>
                <a:sym typeface="Verdana"/>
              </a:rPr>
              <a:t>Zeka Testleri</a:t>
            </a:r>
            <a:endPar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endParaRPr>
          </a:p>
        </p:txBody>
      </p:sp>
      <p:sp>
        <p:nvSpPr>
          <p:cNvPr id="5" name="Shape 79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60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Bireyin eğitsel değerlendirme ve tanılaması Rehberlik ve Araştırma Merkezinde oluşturulan Özel Eğitim Değerlendirme Kurulu tarafından nesnel, standart zeka testleri ve bireyin özelliklerine uygun ölçme araçlarıyla yapılır.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808"/>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Yaygın Kullanılan Testler</a:t>
            </a:r>
          </a:p>
        </p:txBody>
      </p:sp>
      <p:graphicFrame>
        <p:nvGraphicFramePr>
          <p:cNvPr id="7" name="Shape 810"/>
          <p:cNvGraphicFramePr/>
          <p:nvPr/>
        </p:nvGraphicFramePr>
        <p:xfrm>
          <a:off x="357158" y="1500174"/>
          <a:ext cx="8585229" cy="4890185"/>
        </p:xfrm>
        <a:graphic>
          <a:graphicData uri="http://schemas.openxmlformats.org/drawingml/2006/table">
            <a:tbl>
              <a:tblPr>
                <a:noFill/>
              </a:tblPr>
              <a:tblGrid>
                <a:gridCol w="2861735"/>
                <a:gridCol w="2767909"/>
                <a:gridCol w="2955585"/>
              </a:tblGrid>
              <a:tr h="1019900">
                <a:tc>
                  <a:txBody>
                    <a:bodyPr/>
                    <a:lstStyle/>
                    <a:p>
                      <a:pPr marL="342900" marR="0" lvl="0" indent="-342900" algn="l" rtl="0">
                        <a:lnSpc>
                          <a:spcPct val="100000"/>
                        </a:lnSpc>
                        <a:spcBef>
                          <a:spcPts val="0"/>
                        </a:spcBef>
                        <a:spcAft>
                          <a:spcPts val="0"/>
                        </a:spcAft>
                        <a:buClr>
                          <a:srgbClr val="C00000"/>
                        </a:buClr>
                        <a:buSzPct val="100000"/>
                        <a:buFont typeface="Arial"/>
                        <a:buChar char="•"/>
                      </a:pPr>
                      <a:r>
                        <a:rPr lang="tr-TR" sz="2000" b="1" i="0" u="none" strike="noStrike" cap="none" dirty="0">
                          <a:solidFill>
                            <a:srgbClr val="C00000"/>
                          </a:solidFill>
                          <a:latin typeface="Garamond"/>
                          <a:ea typeface="Garamond"/>
                          <a:cs typeface="Garamond"/>
                          <a:sym typeface="Garamond"/>
                        </a:rPr>
                        <a:t>STANFORD BİNET ZEKA TESTİ </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strike="noStrike" cap="none" dirty="0">
                          <a:solidFill>
                            <a:schemeClr val="dk1"/>
                          </a:solidFill>
                          <a:latin typeface="Garamond"/>
                          <a:ea typeface="Garamond"/>
                          <a:cs typeface="Garamond"/>
                          <a:sym typeface="Garamond"/>
                        </a:rPr>
                        <a:t>PORTEUS LABİRENTLERİ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a:solidFill>
                            <a:schemeClr val="dk1"/>
                          </a:solidFill>
                          <a:latin typeface="Garamond"/>
                          <a:ea typeface="Garamond"/>
                          <a:cs typeface="Garamond"/>
                          <a:sym typeface="Garamond"/>
                        </a:rPr>
                        <a:t>ZİHNİ OLGUNLUK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r>
              <a:tr h="1269775">
                <a:tc>
                  <a:txBody>
                    <a:bodyPr/>
                    <a:lstStyle/>
                    <a:p>
                      <a:pPr marL="342900" marR="0" lvl="0" indent="-342900" algn="l" rtl="0">
                        <a:lnSpc>
                          <a:spcPct val="100000"/>
                        </a:lnSpc>
                        <a:spcBef>
                          <a:spcPts val="0"/>
                        </a:spcBef>
                        <a:spcAft>
                          <a:spcPts val="0"/>
                        </a:spcAft>
                        <a:buClr>
                          <a:srgbClr val="C00000"/>
                        </a:buClr>
                        <a:buSzPct val="100000"/>
                        <a:buFont typeface="Arial"/>
                        <a:buChar char="•"/>
                      </a:pPr>
                      <a:r>
                        <a:rPr lang="tr-TR" sz="2000" b="1" i="0" u="none">
                          <a:solidFill>
                            <a:srgbClr val="C00000"/>
                          </a:solidFill>
                          <a:latin typeface="Garamond"/>
                          <a:ea typeface="Garamond"/>
                          <a:cs typeface="Garamond"/>
                          <a:sym typeface="Garamond"/>
                        </a:rPr>
                        <a:t>WISC-R TESTİ</a:t>
                      </a:r>
                    </a:p>
                    <a:p>
                      <a:pPr marL="0" marR="0" lvl="0" indent="0" algn="l" rtl="0">
                        <a:spcBef>
                          <a:spcPts val="0"/>
                        </a:spcBef>
                        <a:buSzPct val="25000"/>
                        <a:buNone/>
                      </a:pPr>
                      <a:endParaRPr sz="1800" b="1" u="none">
                        <a:solidFill>
                          <a:srgbClr val="C00000"/>
                        </a:solidFill>
                        <a:latin typeface="Garamond"/>
                        <a:ea typeface="Garamond"/>
                        <a:cs typeface="Garamond"/>
                        <a:sym typeface="Garamond"/>
                      </a:endParaRP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a:solidFill>
                            <a:schemeClr val="dk1"/>
                          </a:solidFill>
                          <a:latin typeface="Garamond"/>
                          <a:ea typeface="Garamond"/>
                          <a:cs typeface="Garamond"/>
                          <a:sym typeface="Garamond"/>
                        </a:rPr>
                        <a:t>TEMEL KABİLİYETLER TESTİ    7-11</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dirty="0">
                          <a:solidFill>
                            <a:schemeClr val="dk1"/>
                          </a:solidFill>
                          <a:latin typeface="Garamond"/>
                          <a:ea typeface="Garamond"/>
                          <a:cs typeface="Garamond"/>
                          <a:sym typeface="Garamond"/>
                        </a:rPr>
                        <a:t>ANKARA GELİŞİM TARAMA ENVANTERİ(AGTE)</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r>
              <a:tr h="692925">
                <a:tc>
                  <a:txBody>
                    <a:bodyPr/>
                    <a:lstStyle/>
                    <a:p>
                      <a:pPr marL="342900" marR="0" lvl="0" indent="-342900" algn="l" rtl="0">
                        <a:spcBef>
                          <a:spcPts val="0"/>
                        </a:spcBef>
                        <a:buClr>
                          <a:srgbClr val="C00000"/>
                        </a:buClr>
                        <a:buSzPct val="100000"/>
                        <a:buFont typeface="Arial"/>
                        <a:buChar char="•"/>
                      </a:pPr>
                      <a:r>
                        <a:rPr lang="tr-TR" sz="2000" b="1" i="0" u="none">
                          <a:solidFill>
                            <a:srgbClr val="C00000"/>
                          </a:solidFill>
                          <a:latin typeface="Garamond"/>
                          <a:ea typeface="Garamond"/>
                          <a:cs typeface="Garamond"/>
                          <a:sym typeface="Garamond"/>
                        </a:rPr>
                        <a:t>WNV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a:solidFill>
                            <a:schemeClr val="dk1"/>
                          </a:solidFill>
                          <a:latin typeface="Garamond"/>
                          <a:ea typeface="Garamond"/>
                          <a:cs typeface="Garamond"/>
                          <a:sym typeface="Garamond"/>
                        </a:rPr>
                        <a:t>BİNET-TERMAN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a:solidFill>
                            <a:schemeClr val="dk1"/>
                          </a:solidFill>
                          <a:latin typeface="Garamond"/>
                          <a:ea typeface="Garamond"/>
                          <a:cs typeface="Garamond"/>
                          <a:sym typeface="Garamond"/>
                        </a:rPr>
                        <a:t>TONI-4 ZEKA TESTİ</a:t>
                      </a:r>
                    </a:p>
                    <a:p>
                      <a:pPr marL="0" marR="0" lvl="0" indent="0" algn="l" rtl="0">
                        <a:spcBef>
                          <a:spcPts val="0"/>
                        </a:spcBef>
                        <a:buSzPct val="25000"/>
                        <a:buNone/>
                      </a:pPr>
                      <a:endParaRPr sz="1800" b="0" u="none">
                        <a:solidFill>
                          <a:schemeClr val="dk1"/>
                        </a:solidFill>
                        <a:latin typeface="Garamond"/>
                        <a:ea typeface="Garamond"/>
                        <a:cs typeface="Garamond"/>
                        <a:sym typeface="Garamond"/>
                      </a:endParaRP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r>
              <a:tr h="891150">
                <a:tc>
                  <a:txBody>
                    <a:bodyPr/>
                    <a:lstStyle/>
                    <a:p>
                      <a:pPr marL="342900" marR="0" lvl="0" indent="-342900" algn="l" rtl="0">
                        <a:spcBef>
                          <a:spcPts val="0"/>
                        </a:spcBef>
                        <a:buClr>
                          <a:srgbClr val="C00000"/>
                        </a:buClr>
                        <a:buSzPct val="100000"/>
                        <a:buFont typeface="Arial"/>
                        <a:buChar char="•"/>
                      </a:pPr>
                      <a:r>
                        <a:rPr lang="tr-TR" sz="2000" b="1" u="none">
                          <a:solidFill>
                            <a:srgbClr val="C00000"/>
                          </a:solidFill>
                          <a:latin typeface="Garamond"/>
                          <a:ea typeface="Garamond"/>
                          <a:cs typeface="Garamond"/>
                          <a:sym typeface="Garamond"/>
                        </a:rPr>
                        <a:t>ASİS </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285750" marR="0" lvl="0" indent="-285750" algn="l" rtl="0">
                        <a:lnSpc>
                          <a:spcPct val="100000"/>
                        </a:lnSpc>
                        <a:spcBef>
                          <a:spcPts val="0"/>
                        </a:spcBef>
                        <a:spcAft>
                          <a:spcPts val="0"/>
                        </a:spcAft>
                        <a:buClr>
                          <a:srgbClr val="000000"/>
                        </a:buClr>
                        <a:buSzPct val="25000"/>
                        <a:buFont typeface="Garamond"/>
                        <a:buNone/>
                      </a:pPr>
                      <a:r>
                        <a:rPr lang="tr-TR" sz="1800" b="0" i="0" u="none" strike="noStrike" cap="none">
                          <a:solidFill>
                            <a:srgbClr val="000000"/>
                          </a:solidFill>
                          <a:latin typeface="Garamond"/>
                          <a:ea typeface="Garamond"/>
                          <a:cs typeface="Garamond"/>
                          <a:sym typeface="Garamond"/>
                        </a:rPr>
                        <a:t>DENVER GELİŞİM TESTİ</a:t>
                      </a:r>
                    </a:p>
                    <a:p>
                      <a:pPr marL="0" marR="0" lvl="0" indent="0" algn="l" rtl="0">
                        <a:spcBef>
                          <a:spcPts val="0"/>
                        </a:spcBef>
                        <a:buSzPct val="25000"/>
                        <a:buNone/>
                      </a:pPr>
                      <a:endParaRPr sz="1800" b="0" u="none">
                        <a:solidFill>
                          <a:schemeClr val="dk1"/>
                        </a:solidFill>
                        <a:latin typeface="Garamond"/>
                        <a:ea typeface="Garamond"/>
                        <a:cs typeface="Garamond"/>
                        <a:sym typeface="Garamond"/>
                      </a:endParaRP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a:solidFill>
                            <a:schemeClr val="dk1"/>
                          </a:solidFill>
                          <a:latin typeface="Garamond"/>
                          <a:ea typeface="Garamond"/>
                          <a:cs typeface="Garamond"/>
                          <a:sym typeface="Garamond"/>
                        </a:rPr>
                        <a:t>BAYLER BEBEKLER İÇİN ZEKA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CEE2EA"/>
                    </a:solidFill>
                  </a:tcPr>
                </a:tc>
              </a:tr>
              <a:tr h="993175">
                <a:tc>
                  <a:txBody>
                    <a:bodyPr/>
                    <a:lstStyle/>
                    <a:p>
                      <a:pPr marL="0" marR="0" lvl="0" indent="0" algn="l" rtl="0">
                        <a:lnSpc>
                          <a:spcPct val="100000"/>
                        </a:lnSpc>
                        <a:spcBef>
                          <a:spcPts val="0"/>
                        </a:spcBef>
                        <a:spcAft>
                          <a:spcPts val="0"/>
                        </a:spcAft>
                        <a:buClr>
                          <a:srgbClr val="C00000"/>
                        </a:buClr>
                        <a:buSzPct val="100000"/>
                        <a:buFont typeface="Arial"/>
                        <a:buChar char="•"/>
                      </a:pPr>
                      <a:r>
                        <a:rPr lang="tr-TR" sz="1800" b="1" i="0" u="none" strike="noStrike" cap="none">
                          <a:solidFill>
                            <a:srgbClr val="C00000"/>
                          </a:solidFill>
                          <a:latin typeface="Garamond"/>
                          <a:ea typeface="Garamond"/>
                          <a:cs typeface="Garamond"/>
                          <a:sym typeface="Garamond"/>
                        </a:rPr>
                        <a:t>     LEİTHER  PERFORMANS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spcBef>
                          <a:spcPts val="0"/>
                        </a:spcBef>
                        <a:buSzPct val="25000"/>
                        <a:buNone/>
                      </a:pPr>
                      <a:r>
                        <a:rPr lang="tr-TR" sz="1800" b="0" i="0" u="none">
                          <a:solidFill>
                            <a:schemeClr val="dk1"/>
                          </a:solidFill>
                          <a:latin typeface="Garamond"/>
                          <a:ea typeface="Garamond"/>
                          <a:cs typeface="Garamond"/>
                          <a:sym typeface="Garamond"/>
                        </a:rPr>
                        <a:t>KOHS KÜPLERİ ZEKA ÖLÇEĞİ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c>
                  <a:txBody>
                    <a:bodyPr/>
                    <a:lstStyle/>
                    <a:p>
                      <a:pPr marL="0" marR="0" lvl="0" indent="0" algn="l" rtl="0">
                        <a:lnSpc>
                          <a:spcPct val="100000"/>
                        </a:lnSpc>
                        <a:spcBef>
                          <a:spcPts val="0"/>
                        </a:spcBef>
                        <a:spcAft>
                          <a:spcPts val="0"/>
                        </a:spcAft>
                        <a:buClr>
                          <a:schemeClr val="dk1"/>
                        </a:buClr>
                        <a:buSzPct val="25000"/>
                        <a:buFont typeface="Garamond"/>
                        <a:buNone/>
                      </a:pPr>
                      <a:r>
                        <a:rPr lang="tr-TR" sz="1800" b="0" i="0" u="none" strike="noStrike" dirty="0">
                          <a:solidFill>
                            <a:schemeClr val="dk1"/>
                          </a:solidFill>
                          <a:latin typeface="Garamond"/>
                          <a:ea typeface="Garamond"/>
                          <a:cs typeface="Garamond"/>
                          <a:sym typeface="Garamond"/>
                        </a:rPr>
                        <a:t>CAS TESTİ</a:t>
                      </a:r>
                    </a:p>
                  </a:txBody>
                  <a:tcPr marL="91450" marR="91450" marT="45725" marB="45725" anchor="ctr">
                    <a:lnL w="12700" cap="flat" cmpd="sng">
                      <a:solidFill>
                        <a:srgbClr val="4BACC6"/>
                      </a:solidFill>
                      <a:prstDash val="solid"/>
                      <a:round/>
                      <a:headEnd type="none" w="med" len="med"/>
                      <a:tailEnd type="none" w="med" len="med"/>
                    </a:lnL>
                    <a:lnR w="12700" cap="flat" cmpd="sng">
                      <a:solidFill>
                        <a:srgbClr val="4BACC6"/>
                      </a:solidFill>
                      <a:prstDash val="solid"/>
                      <a:round/>
                      <a:headEnd type="none" w="med" len="med"/>
                      <a:tailEnd type="none" w="med" len="med"/>
                    </a:lnR>
                    <a:lnT w="12700" cap="flat" cmpd="sng">
                      <a:solidFill>
                        <a:srgbClr val="4BACC6"/>
                      </a:solidFill>
                      <a:prstDash val="solid"/>
                      <a:round/>
                      <a:headEnd type="none" w="med" len="med"/>
                      <a:tailEnd type="none" w="med" len="med"/>
                    </a:lnT>
                    <a:lnB w="12700" cap="flat" cmpd="sng">
                      <a:solidFill>
                        <a:srgbClr val="4BACC6"/>
                      </a:solidFill>
                      <a:prstDash val="solid"/>
                      <a:round/>
                      <a:headEnd type="none" w="med" len="med"/>
                      <a:tailEnd type="none" w="med" len="med"/>
                    </a:lnB>
                    <a:solidFill>
                      <a:srgbClr val="E8F1F5"/>
                    </a:solidFill>
                  </a:tcPr>
                </a:tc>
              </a:tr>
            </a:tbl>
          </a:graphicData>
        </a:graphic>
      </p:graphicFrame>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kapak sayfası.jpg"/>
          <p:cNvPicPr>
            <a:picLocks noChangeAspect="1"/>
          </p:cNvPicPr>
          <p:nvPr/>
        </p:nvPicPr>
        <p:blipFill>
          <a:blip r:embed="rId2" cstate="print"/>
          <a:srcRect l="40549" t="17800" r="40551" b="8001"/>
          <a:stretch>
            <a:fillRect/>
          </a:stretch>
        </p:blipFill>
        <p:spPr>
          <a:xfrm>
            <a:off x="-36512" y="0"/>
            <a:ext cx="3024336" cy="6858000"/>
          </a:xfrm>
          <a:prstGeom prst="rect">
            <a:avLst/>
          </a:prstGeom>
        </p:spPr>
      </p:pic>
      <p:sp>
        <p:nvSpPr>
          <p:cNvPr id="6" name="5 Metin kutusu"/>
          <p:cNvSpPr txBox="1"/>
          <p:nvPr/>
        </p:nvSpPr>
        <p:spPr>
          <a:xfrm>
            <a:off x="3059832" y="2852936"/>
            <a:ext cx="5760640" cy="1015663"/>
          </a:xfrm>
          <a:prstGeom prst="rect">
            <a:avLst/>
          </a:prstGeom>
          <a:noFill/>
        </p:spPr>
        <p:txBody>
          <a:bodyPr wrap="square" rtlCol="0">
            <a:spAutoFit/>
          </a:bodyPr>
          <a:lstStyle/>
          <a:p>
            <a:pPr algn="ctr"/>
            <a:r>
              <a:rPr lang="tr-TR" sz="6000" b="1" dirty="0" smtClean="0">
                <a:solidFill>
                  <a:srgbClr val="C00000"/>
                </a:solidFill>
                <a:effectLst>
                  <a:outerShdw blurRad="38100" dist="38100" dir="2700000" algn="tl">
                    <a:srgbClr val="000000">
                      <a:alpha val="43137"/>
                    </a:srgbClr>
                  </a:outerShdw>
                </a:effectLst>
              </a:rPr>
              <a:t>Teşekkür Ederiz.</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785918" y="642918"/>
            <a:ext cx="6724918" cy="646331"/>
          </a:xfrm>
          <a:prstGeom prst="rect">
            <a:avLst/>
          </a:prstGeom>
        </p:spPr>
        <p:txBody>
          <a:bodyPr wrap="none">
            <a:spAutoFit/>
          </a:bodyPr>
          <a:lstStyle/>
          <a:p>
            <a:r>
              <a:rPr lang="tr-TR" sz="3600" b="1" dirty="0" smtClean="0">
                <a:solidFill>
                  <a:schemeClr val="dk1"/>
                </a:solidFill>
                <a:latin typeface="Verdana"/>
                <a:ea typeface="Verdana"/>
                <a:cs typeface="Verdana"/>
                <a:sym typeface="Verdana"/>
              </a:rPr>
              <a:t>Özel Eğitim Neyi Öğretir?</a:t>
            </a:r>
            <a:endParaRPr lang="tr-TR" sz="3600" dirty="0"/>
          </a:p>
        </p:txBody>
      </p:sp>
      <p:sp>
        <p:nvSpPr>
          <p:cNvPr id="6" name="5 Dikdörtgen"/>
          <p:cNvSpPr/>
          <p:nvPr/>
        </p:nvSpPr>
        <p:spPr>
          <a:xfrm>
            <a:off x="714348" y="2000240"/>
            <a:ext cx="8143932" cy="3046988"/>
          </a:xfrm>
          <a:prstGeom prst="rect">
            <a:avLst/>
          </a:prstGeom>
        </p:spPr>
        <p:txBody>
          <a:bodyPr wrap="square">
            <a:spAutoFit/>
          </a:bodyPr>
          <a:lstStyle/>
          <a:p>
            <a:pPr marL="109538" lvl="0" indent="-7937" algn="just">
              <a:buClr>
                <a:schemeClr val="accent1"/>
              </a:buClr>
              <a:buSzPct val="25000"/>
            </a:pPr>
            <a:r>
              <a:rPr lang="tr-TR" sz="3200" dirty="0" smtClean="0">
                <a:solidFill>
                  <a:srgbClr val="000000"/>
                </a:solidFill>
                <a:latin typeface="Garamond"/>
                <a:ea typeface="Garamond"/>
                <a:cs typeface="Garamond"/>
                <a:sym typeface="Garamond"/>
              </a:rPr>
              <a:t>Özel eğitim, genel eğitimden içerik yönünden yani nelerin öğretileceği yönünden farklılaşmaktadır. Genel eğitimde içerik ortalama çevresindeki çocuklar için merkezi programlarla belirlenirken, </a:t>
            </a:r>
            <a:r>
              <a:rPr lang="tr-TR" sz="3200" b="1" dirty="0" smtClean="0">
                <a:solidFill>
                  <a:srgbClr val="C00000"/>
                </a:solidFill>
                <a:latin typeface="Garamond"/>
                <a:ea typeface="Garamond"/>
                <a:cs typeface="Garamond"/>
                <a:sym typeface="Garamond"/>
              </a:rPr>
              <a:t>özel eğitimde programın içeriğini çocuğun ihtiyaçları belirler. </a:t>
            </a:r>
            <a:endParaRPr lang="tr-TR" sz="3200" b="1" dirty="0">
              <a:solidFill>
                <a:srgbClr val="C00000"/>
              </a:solidFill>
              <a:latin typeface="Garamond"/>
              <a:ea typeface="Garamond"/>
              <a:cs typeface="Garamond"/>
              <a:sym typeface="Garamond"/>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92"/>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smtClean="0">
                <a:ln>
                  <a:noFill/>
                </a:ln>
                <a:solidFill>
                  <a:schemeClr val="dk1"/>
                </a:solidFill>
                <a:effectLst/>
                <a:uLnTx/>
                <a:uFillTx/>
                <a:latin typeface="Verdana"/>
                <a:ea typeface="Verdana"/>
                <a:cs typeface="Verdana"/>
                <a:sym typeface="Verdana"/>
              </a:rPr>
              <a:t>Özel Eğitimin İlkeleri</a:t>
            </a:r>
            <a:endPar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endParaRPr>
          </a:p>
        </p:txBody>
      </p:sp>
      <p:sp>
        <p:nvSpPr>
          <p:cNvPr id="6" name="Shape 18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109728" marR="0" lvl="0" indent="-8128" algn="just" rtl="0">
              <a:spcBef>
                <a:spcPts val="0"/>
              </a:spcBef>
              <a:spcAft>
                <a:spcPts val="0"/>
              </a:spcAft>
              <a:buClr>
                <a:schemeClr val="accent1"/>
              </a:buClr>
              <a:buSzPct val="25000"/>
              <a:buFont typeface="Noto Sans Symbols"/>
              <a:buNone/>
            </a:pPr>
            <a:r>
              <a:rPr lang="tr-TR" sz="3200" b="1" i="0" u="none" strike="noStrike" cap="none" dirty="0">
                <a:solidFill>
                  <a:srgbClr val="000000"/>
                </a:solidFill>
                <a:latin typeface="Garamond"/>
                <a:ea typeface="Garamond"/>
                <a:cs typeface="Garamond"/>
                <a:sym typeface="Garamond"/>
              </a:rPr>
              <a:t>Özel Eğitimin İlkeleri 573 sayılı Özel Eğitim Hakkında Kanun Hükmünde Kararname (KHK)  ile belirtilmiştir.</a:t>
            </a:r>
          </a:p>
          <a:p>
            <a:pPr marL="109728" marR="0" lvl="0" indent="-8128" algn="just" rtl="0">
              <a:spcBef>
                <a:spcPts val="400"/>
              </a:spcBef>
              <a:spcAft>
                <a:spcPts val="0"/>
              </a:spcAft>
              <a:buClr>
                <a:schemeClr val="accent1"/>
              </a:buClr>
              <a:buSzPct val="25000"/>
              <a:buFont typeface="Noto Sans Symbols"/>
              <a:buNone/>
            </a:pPr>
            <a:endParaRPr sz="3200" b="1"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Özel eğitime ihtiyacı olan tüm bireyler; </a:t>
            </a:r>
            <a:r>
              <a:rPr lang="tr-TR" sz="3200" b="1" i="0" u="none" strike="noStrike" cap="none" dirty="0">
                <a:solidFill>
                  <a:srgbClr val="C00000"/>
                </a:solidFill>
                <a:latin typeface="Garamond"/>
                <a:ea typeface="Garamond"/>
                <a:cs typeface="Garamond"/>
                <a:sym typeface="Garamond"/>
              </a:rPr>
              <a:t>ilgi, istek, yeterlilik ve yetenekleri doğrultusunda ve ölçüsünde</a:t>
            </a:r>
            <a:r>
              <a:rPr lang="tr-TR" sz="3200" b="0" i="0" u="none" strike="noStrike" cap="none" dirty="0">
                <a:solidFill>
                  <a:srgbClr val="C00000"/>
                </a:solidFill>
                <a:latin typeface="Garamond"/>
                <a:ea typeface="Garamond"/>
                <a:cs typeface="Garamond"/>
                <a:sym typeface="Garamond"/>
              </a:rPr>
              <a:t> </a:t>
            </a:r>
            <a:r>
              <a:rPr lang="tr-TR" sz="3200" b="0" i="0" u="none" strike="noStrike" cap="none" dirty="0">
                <a:solidFill>
                  <a:srgbClr val="000000"/>
                </a:solidFill>
                <a:latin typeface="Garamond"/>
                <a:ea typeface="Garamond"/>
                <a:cs typeface="Garamond"/>
                <a:sym typeface="Garamond"/>
              </a:rPr>
              <a:t>özel eğitim hizmetlerinden yararlandırılır</a:t>
            </a:r>
            <a:r>
              <a:rPr lang="tr-TR" sz="2800" b="0" i="0" u="none" strike="noStrike" cap="none" dirty="0">
                <a:solidFill>
                  <a:srgbClr val="000000"/>
                </a:solidFill>
                <a:latin typeface="Garamond"/>
                <a:ea typeface="Garamond"/>
                <a:cs typeface="Garamond"/>
                <a:sym typeface="Garamond"/>
              </a:rPr>
              <a:t>.</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02"/>
          <p:cNvSpPr txBox="1">
            <a:spLocks/>
          </p:cNvSpPr>
          <p:nvPr/>
        </p:nvSpPr>
        <p:spPr>
          <a:xfrm>
            <a:off x="1475655" y="201256"/>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smtClean="0">
                <a:ln>
                  <a:noFill/>
                </a:ln>
                <a:solidFill>
                  <a:schemeClr val="dk1"/>
                </a:solidFill>
                <a:effectLst/>
                <a:uLnTx/>
                <a:uFillTx/>
                <a:latin typeface="Verdana"/>
                <a:ea typeface="Verdana"/>
                <a:cs typeface="Verdana"/>
                <a:sym typeface="Verdana"/>
              </a:rPr>
              <a:t>Özel Eğitimin İlkeleri</a:t>
            </a:r>
            <a:endPar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endParaRPr>
          </a:p>
        </p:txBody>
      </p:sp>
      <p:sp>
        <p:nvSpPr>
          <p:cNvPr id="7" name="Shape 19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l" rtl="0">
              <a:lnSpc>
                <a:spcPct val="90000"/>
              </a:lnSpc>
              <a:spcBef>
                <a:spcPts val="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Özel eğitime ihtiyacı olan bireylerin </a:t>
            </a:r>
            <a:r>
              <a:rPr lang="tr-TR" sz="3200" b="1" i="0" u="none" strike="noStrike" cap="none" dirty="0">
                <a:solidFill>
                  <a:srgbClr val="C00000"/>
                </a:solidFill>
                <a:latin typeface="Garamond"/>
                <a:ea typeface="Garamond"/>
                <a:cs typeface="Garamond"/>
                <a:sym typeface="Garamond"/>
              </a:rPr>
              <a:t>eğitimine erken yaşta başlanması </a:t>
            </a:r>
            <a:r>
              <a:rPr lang="tr-TR" sz="3200" b="0" i="0" u="none" strike="noStrike" cap="none" dirty="0">
                <a:solidFill>
                  <a:srgbClr val="000000"/>
                </a:solidFill>
                <a:latin typeface="Garamond"/>
                <a:ea typeface="Garamond"/>
                <a:cs typeface="Garamond"/>
                <a:sym typeface="Garamond"/>
              </a:rPr>
              <a:t>esastır.</a:t>
            </a:r>
          </a:p>
          <a:p>
            <a:pPr marL="365760" marR="0" lvl="0" indent="-264160" algn="l" rtl="0">
              <a:lnSpc>
                <a:spcPct val="90000"/>
              </a:lnSpc>
              <a:spcBef>
                <a:spcPts val="400"/>
              </a:spcBef>
              <a:spcAft>
                <a:spcPts val="0"/>
              </a:spcAft>
              <a:buClr>
                <a:schemeClr val="accent1"/>
              </a:buClr>
              <a:buSzPct val="67093"/>
              <a:buFont typeface="Noto Sans Symbols"/>
              <a:buNone/>
            </a:pPr>
            <a:endParaRPr sz="3200" b="0" i="0" u="none" strike="noStrike" cap="none">
              <a:solidFill>
                <a:schemeClr val="dk1"/>
              </a:solidFill>
              <a:latin typeface="Rambla"/>
              <a:ea typeface="Rambla"/>
              <a:cs typeface="Rambla"/>
              <a:sym typeface="Rambla"/>
            </a:endParaRPr>
          </a:p>
          <a:p>
            <a:pPr marL="365760" marR="0" lvl="0" indent="-264160" algn="l" rtl="0">
              <a:lnSpc>
                <a:spcPct val="90000"/>
              </a:lnSpc>
              <a:spcBef>
                <a:spcPts val="40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Özel eğitim hizmetleri, özel eğitime ihtiyacı olan bireyi, </a:t>
            </a:r>
            <a:r>
              <a:rPr lang="tr-TR" sz="3200" b="1" i="0" u="none" strike="noStrike" cap="none" dirty="0">
                <a:solidFill>
                  <a:srgbClr val="C00000"/>
                </a:solidFill>
                <a:latin typeface="Garamond"/>
                <a:ea typeface="Garamond"/>
                <a:cs typeface="Garamond"/>
                <a:sym typeface="Garamond"/>
              </a:rPr>
              <a:t>sosyal ve fiziksel çevrelerinden mümkün olduğu kadar ayırmadan</a:t>
            </a:r>
            <a:r>
              <a:rPr lang="tr-TR" sz="3200" b="0" i="0" u="none" strike="noStrike" cap="none" dirty="0">
                <a:solidFill>
                  <a:srgbClr val="000000"/>
                </a:solidFill>
                <a:latin typeface="Garamond"/>
                <a:ea typeface="Garamond"/>
                <a:cs typeface="Garamond"/>
                <a:sym typeface="Garamond"/>
              </a:rPr>
              <a:t> plânlanır ve yürütülür.</a:t>
            </a:r>
          </a:p>
          <a:p>
            <a:pPr marL="365760" marR="0" lvl="0" indent="-264160" algn="l" rtl="0">
              <a:lnSpc>
                <a:spcPct val="90000"/>
              </a:lnSpc>
              <a:spcBef>
                <a:spcPts val="400"/>
              </a:spcBef>
              <a:spcAft>
                <a:spcPts val="0"/>
              </a:spcAft>
              <a:buClr>
                <a:schemeClr val="accent1"/>
              </a:buClr>
              <a:buSzPct val="67918"/>
              <a:buFont typeface="Noto Sans Symbols"/>
              <a:buNone/>
            </a:pPr>
            <a:endParaRPr sz="3200" b="0" i="0" u="none" strike="noStrike" cap="none">
              <a:solidFill>
                <a:schemeClr val="dk1"/>
              </a:solidFill>
              <a:latin typeface="Rambla"/>
              <a:ea typeface="Rambla"/>
              <a:cs typeface="Rambla"/>
              <a:sym typeface="Rambla"/>
            </a:endParaRP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643042" y="500042"/>
            <a:ext cx="5641288" cy="646331"/>
          </a:xfrm>
          <a:prstGeom prst="rect">
            <a:avLst/>
          </a:prstGeom>
        </p:spPr>
        <p:txBody>
          <a:bodyPr wrap="none">
            <a:spAutoFit/>
          </a:bodyPr>
          <a:lstStyle/>
          <a:p>
            <a:r>
              <a:rPr lang="tr-TR" sz="3600" b="1" dirty="0" smtClean="0">
                <a:solidFill>
                  <a:schemeClr val="dk1"/>
                </a:solidFill>
                <a:latin typeface="Verdana"/>
                <a:ea typeface="Verdana"/>
                <a:cs typeface="Verdana"/>
                <a:sym typeface="Verdana"/>
              </a:rPr>
              <a:t>Özel Eğitimin İlkeleri</a:t>
            </a:r>
            <a:endParaRPr lang="tr-TR" sz="3600" dirty="0"/>
          </a:p>
        </p:txBody>
      </p:sp>
      <p:sp>
        <p:nvSpPr>
          <p:cNvPr id="6" name="Shape 20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125" marR="0" lvl="0" indent="-263525" algn="just" rtl="0">
              <a:lnSpc>
                <a:spcPct val="80000"/>
              </a:lnSpc>
              <a:spcBef>
                <a:spcPts val="0"/>
              </a:spcBef>
              <a:spcAft>
                <a:spcPts val="0"/>
              </a:spcAft>
              <a:buClr>
                <a:schemeClr val="accent1"/>
              </a:buClr>
              <a:buSzPct val="68000"/>
              <a:buFont typeface="Noto Sans Symbols"/>
              <a:buChar char="❑"/>
            </a:pPr>
            <a:r>
              <a:rPr lang="tr-TR" sz="3000" b="0" i="0" u="none" strike="noStrike" cap="none" dirty="0">
                <a:solidFill>
                  <a:srgbClr val="000000"/>
                </a:solidFill>
                <a:latin typeface="Garamond"/>
                <a:ea typeface="Garamond"/>
                <a:cs typeface="Garamond"/>
                <a:sym typeface="Garamond"/>
              </a:rPr>
              <a:t>Özel eğitime ihtiyacı olan bireyin eğitim performansları dikkate alınarak; amaç, içerik ve öğretim süreçlerinde uyarlamalar yapılarak, yetersizliği olmayan akranları ile birlikte eğitilmelerine öncelik verilir.</a:t>
            </a:r>
          </a:p>
          <a:p>
            <a:pPr marL="365125" marR="0" lvl="0" indent="-263525" algn="just" rtl="0">
              <a:lnSpc>
                <a:spcPct val="80000"/>
              </a:lnSpc>
              <a:spcBef>
                <a:spcPts val="400"/>
              </a:spcBef>
              <a:spcAft>
                <a:spcPts val="0"/>
              </a:spcAft>
              <a:buClr>
                <a:schemeClr val="accent1"/>
              </a:buClr>
              <a:buSzPct val="68000"/>
              <a:buFont typeface="Noto Sans Symbols"/>
              <a:buNone/>
            </a:pPr>
            <a:endParaRPr sz="3000" b="0" i="0" u="none" strike="noStrike" cap="none">
              <a:solidFill>
                <a:srgbClr val="000000"/>
              </a:solidFill>
              <a:latin typeface="Garamond"/>
              <a:ea typeface="Garamond"/>
              <a:cs typeface="Garamond"/>
              <a:sym typeface="Garamond"/>
            </a:endParaRPr>
          </a:p>
          <a:p>
            <a:pPr marL="365125" marR="0" lvl="0" indent="-263525" algn="just" rtl="0">
              <a:lnSpc>
                <a:spcPct val="80000"/>
              </a:lnSpc>
              <a:spcBef>
                <a:spcPts val="400"/>
              </a:spcBef>
              <a:spcAft>
                <a:spcPts val="0"/>
              </a:spcAft>
              <a:buClr>
                <a:schemeClr val="accent1"/>
              </a:buClr>
              <a:buSzPct val="68000"/>
              <a:buFont typeface="Noto Sans Symbols"/>
              <a:buChar char="❑"/>
            </a:pPr>
            <a:r>
              <a:rPr lang="tr-TR" sz="3000" b="0" i="0" u="none" strike="noStrike" cap="none" dirty="0">
                <a:solidFill>
                  <a:srgbClr val="000000"/>
                </a:solidFill>
                <a:latin typeface="Garamond"/>
                <a:ea typeface="Garamond"/>
                <a:cs typeface="Garamond"/>
                <a:sym typeface="Garamond"/>
              </a:rPr>
              <a:t>Özel eğitime ihtiyacı olan bireyin, her tür ve kademedeki eğitimlerini kesintisiz sürdürebilmeleri için her türlü rehabilitasyonlarını sağlayacak kurum ve kuruluşlarla iş birliği yapılır.</a:t>
            </a:r>
          </a:p>
          <a:p>
            <a:pPr marL="365125" marR="0" lvl="0" indent="-263525" algn="l" rtl="0">
              <a:lnSpc>
                <a:spcPct val="80000"/>
              </a:lnSpc>
              <a:spcBef>
                <a:spcPts val="400"/>
              </a:spcBef>
              <a:spcAft>
                <a:spcPts val="0"/>
              </a:spcAft>
              <a:buClr>
                <a:schemeClr val="accent1"/>
              </a:buClr>
              <a:buSzPct val="68000"/>
              <a:buFont typeface="Noto Sans Symbols"/>
              <a:buNone/>
            </a:pPr>
            <a:endParaRPr sz="25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222"/>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Eğitimin İlkeleri</a:t>
            </a:r>
          </a:p>
        </p:txBody>
      </p:sp>
      <p:sp>
        <p:nvSpPr>
          <p:cNvPr id="6" name="Shape 218"/>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000"/>
              <a:buFont typeface="Noto Sans Symbols"/>
              <a:buChar char="❑"/>
            </a:pPr>
            <a:r>
              <a:rPr lang="tr-TR" sz="3600" b="0" i="0" u="none" strike="noStrike" cap="none" dirty="0">
                <a:solidFill>
                  <a:srgbClr val="000000"/>
                </a:solidFill>
                <a:latin typeface="Garamond"/>
                <a:ea typeface="Garamond"/>
                <a:cs typeface="Garamond"/>
                <a:sym typeface="Garamond"/>
              </a:rPr>
              <a:t>Özel eğitime ihtiyacı olan birey için, bireysel eğitim plânı (BEP) hazırlanır ve </a:t>
            </a:r>
            <a:r>
              <a:rPr lang="tr-TR" sz="3600" b="1" i="0" u="none" strike="noStrike" cap="none" dirty="0">
                <a:solidFill>
                  <a:srgbClr val="C00000"/>
                </a:solidFill>
                <a:latin typeface="Garamond"/>
                <a:ea typeface="Garamond"/>
                <a:cs typeface="Garamond"/>
                <a:sym typeface="Garamond"/>
              </a:rPr>
              <a:t>eğitim programları bireyselleştirilerek </a:t>
            </a:r>
            <a:r>
              <a:rPr lang="tr-TR" sz="3600" b="0" i="0" u="none" strike="noStrike" cap="none" dirty="0">
                <a:solidFill>
                  <a:srgbClr val="000000"/>
                </a:solidFill>
                <a:latin typeface="Garamond"/>
                <a:ea typeface="Garamond"/>
                <a:cs typeface="Garamond"/>
                <a:sym typeface="Garamond"/>
              </a:rPr>
              <a:t>uygulanır</a:t>
            </a:r>
            <a:r>
              <a:rPr lang="tr-TR" sz="3600" b="0" i="0" u="none" strike="noStrike" cap="none" dirty="0" smtClean="0">
                <a:solidFill>
                  <a:srgbClr val="000000"/>
                </a:solidFill>
                <a:latin typeface="Garamond"/>
                <a:ea typeface="Garamond"/>
                <a:cs typeface="Garamond"/>
                <a:sym typeface="Garamond"/>
              </a:rPr>
              <a:t>.</a:t>
            </a:r>
          </a:p>
          <a:p>
            <a:pPr marL="365760" marR="0" lvl="0" indent="-264160" algn="just" rtl="0">
              <a:lnSpc>
                <a:spcPct val="90000"/>
              </a:lnSpc>
              <a:spcBef>
                <a:spcPts val="0"/>
              </a:spcBef>
              <a:spcAft>
                <a:spcPts val="0"/>
              </a:spcAft>
              <a:buClr>
                <a:schemeClr val="accent1"/>
              </a:buClr>
              <a:buSzPct val="68000"/>
            </a:pPr>
            <a:endParaRPr sz="3600" b="0" i="0" u="none" strike="noStrike" cap="none">
              <a:solidFill>
                <a:srgbClr val="000000"/>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600" b="0" i="0" u="none" strike="noStrike" cap="none" dirty="0">
                <a:solidFill>
                  <a:srgbClr val="000000"/>
                </a:solidFill>
                <a:latin typeface="Garamond"/>
                <a:ea typeface="Garamond"/>
                <a:cs typeface="Garamond"/>
                <a:sym typeface="Garamond"/>
              </a:rPr>
              <a:t>Ailelerin, özel eğitim sürecinin her boyutuna aktif katılmaları ve eğitimleri sağlanır.</a:t>
            </a:r>
          </a:p>
          <a:p>
            <a:pPr marL="109728" marR="0" lvl="0" indent="-8128" algn="l" rtl="0">
              <a:lnSpc>
                <a:spcPct val="90000"/>
              </a:lnSpc>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1784</Words>
  <Application>Microsoft Office PowerPoint</Application>
  <PresentationFormat>Ekran Gösterisi (4:3)</PresentationFormat>
  <Paragraphs>251</Paragraphs>
  <Slides>49</Slides>
  <Notes>1</Notes>
  <HiddenSlides>0</HiddenSlides>
  <MMClips>0</MMClips>
  <ScaleCrop>false</ScaleCrop>
  <HeadingPairs>
    <vt:vector size="4" baseType="variant">
      <vt:variant>
        <vt:lpstr>Tema</vt:lpstr>
      </vt:variant>
      <vt:variant>
        <vt:i4>1</vt:i4>
      </vt:variant>
      <vt:variant>
        <vt:lpstr>Slayt Başlıkları</vt:lpstr>
      </vt:variant>
      <vt:variant>
        <vt:i4>49</vt:i4>
      </vt:variant>
    </vt:vector>
  </HeadingPairs>
  <TitlesOfParts>
    <vt:vector size="50" baseType="lpstr">
      <vt:lpstr>Ofis Teması</vt:lpstr>
      <vt:lpstr>Slayt 1</vt:lpstr>
      <vt:lpstr>Slayt 2</vt:lpstr>
      <vt:lpstr>Özel Eğitim Nedir?</vt:lpstr>
      <vt:lpstr>Slayt 4</vt:lpstr>
      <vt:lpstr>Slayt 5</vt:lpstr>
      <vt:lpstr>Slayt 6</vt:lpstr>
      <vt:lpstr>Slayt 7</vt:lpstr>
      <vt:lpstr>Slayt 8</vt:lpstr>
      <vt:lpstr>Özel Eğitimin İlkeleri</vt:lpstr>
      <vt:lpstr>Özel Eğitimin İlkeleri</vt:lpstr>
      <vt:lpstr>Özel Eğitim Kurumları</vt:lpstr>
      <vt:lpstr>Özel Eğitim Kurumları</vt:lpstr>
      <vt:lpstr>Özel Eğitime İhtiyacı Olan Birey Sınıflaması</vt:lpstr>
      <vt:lpstr>Özel Eğitime İhtiyacı Olan Birey Sınıflaması</vt:lpstr>
      <vt:lpstr>Özel Yetenek Tanımı</vt:lpstr>
      <vt:lpstr>Özel Yetenek Tanımı</vt:lpstr>
      <vt:lpstr>Özel Yetenek Tanımı</vt:lpstr>
      <vt:lpstr>Zeka Puanları</vt:lpstr>
      <vt:lpstr>Özel Yetenek Tanımı</vt:lpstr>
      <vt:lpstr>Slayt 20</vt:lpstr>
      <vt:lpstr>Zeka Puanları</vt:lpstr>
      <vt:lpstr>Slayt 22</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Yeteneklilerde Doğru Bilinen Yanlışlar</vt:lpstr>
      <vt:lpstr>Özel Yeteneklilerde Doğru Bilinen Yanlışlar</vt:lpstr>
      <vt:lpstr>Özel Yeteneklilerde Doğru Bilinen Yanlışlar</vt:lpstr>
      <vt:lpstr>Özel Yeteneklilerde Doğru Bilinen Yanlışlar</vt:lpstr>
      <vt:lpstr>Özel Yeteneklilerde Doğru Bilinen Yanlışlar</vt:lpstr>
      <vt:lpstr>Slayt 38</vt:lpstr>
      <vt:lpstr>Öğretmenin Rolü</vt:lpstr>
      <vt:lpstr>Öğretmenin Rolü</vt:lpstr>
      <vt:lpstr>Öğretmenin Rolü</vt:lpstr>
      <vt:lpstr>Ailenin Rolü</vt:lpstr>
      <vt:lpstr>Rehberlik Araştırma Merkezinin (RAM) Rolü</vt:lpstr>
      <vt:lpstr>Slayt 44</vt:lpstr>
      <vt:lpstr>Slayt 45</vt:lpstr>
      <vt:lpstr>Tam Zamanlı Kaynaştırma</vt:lpstr>
      <vt:lpstr>Slayt 47</vt:lpstr>
      <vt:lpstr>Yaygın Kullanılan Testler</vt:lpstr>
      <vt:lpstr>Slayt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JÜLİDE ÖZTÜRK</dc:creator>
  <cp:lastModifiedBy>TugbaERTEKIN</cp:lastModifiedBy>
  <cp:revision>565</cp:revision>
  <dcterms:modified xsi:type="dcterms:W3CDTF">2018-11-21T08:34:07Z</dcterms:modified>
</cp:coreProperties>
</file>