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7" r:id="rId2"/>
    <p:sldId id="411" r:id="rId3"/>
    <p:sldId id="412" r:id="rId4"/>
    <p:sldId id="413" r:id="rId5"/>
    <p:sldId id="458" r:id="rId6"/>
    <p:sldId id="414" r:id="rId7"/>
    <p:sldId id="415" r:id="rId8"/>
    <p:sldId id="416" r:id="rId9"/>
    <p:sldId id="417" r:id="rId10"/>
    <p:sldId id="418" r:id="rId11"/>
    <p:sldId id="421" r:id="rId12"/>
    <p:sldId id="419" r:id="rId13"/>
    <p:sldId id="420" r:id="rId14"/>
    <p:sldId id="429" r:id="rId15"/>
    <p:sldId id="430" r:id="rId16"/>
    <p:sldId id="431" r:id="rId17"/>
    <p:sldId id="432" r:id="rId18"/>
    <p:sldId id="433" r:id="rId19"/>
    <p:sldId id="434" r:id="rId20"/>
    <p:sldId id="435" r:id="rId21"/>
    <p:sldId id="436" r:id="rId22"/>
    <p:sldId id="437" r:id="rId23"/>
    <p:sldId id="438" r:id="rId24"/>
    <p:sldId id="439" r:id="rId25"/>
    <p:sldId id="440" r:id="rId26"/>
    <p:sldId id="441" r:id="rId27"/>
    <p:sldId id="442" r:id="rId28"/>
    <p:sldId id="443" r:id="rId29"/>
    <p:sldId id="444" r:id="rId30"/>
    <p:sldId id="445" r:id="rId31"/>
    <p:sldId id="446" r:id="rId32"/>
    <p:sldId id="447" r:id="rId33"/>
    <p:sldId id="448" r:id="rId34"/>
    <p:sldId id="449" r:id="rId35"/>
    <p:sldId id="450" r:id="rId36"/>
    <p:sldId id="451" r:id="rId37"/>
    <p:sldId id="452" r:id="rId38"/>
    <p:sldId id="453" r:id="rId39"/>
    <p:sldId id="454" r:id="rId40"/>
    <p:sldId id="457" r:id="rId41"/>
    <p:sldId id="383" r:id="rId4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47" autoAdjust="0"/>
    <p:restoredTop sz="94660"/>
  </p:normalViewPr>
  <p:slideViewPr>
    <p:cSldViewPr>
      <p:cViewPr>
        <p:scale>
          <a:sx n="70" d="100"/>
          <a:sy n="70" d="100"/>
        </p:scale>
        <p:origin x="-1404"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F712CA-67C9-442A-9A09-9F9126A22561}" type="datetimeFigureOut">
              <a:rPr lang="tr-TR" smtClean="0"/>
              <a:pPr/>
              <a:t>16.11.2018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366B68-9779-4812-B54B-3EA9B5510BDB}" type="slidenum">
              <a:rPr lang="tr-TR" smtClean="0"/>
              <a:pPr/>
              <a:t>‹#›</a:t>
            </a:fld>
            <a:endParaRPr lang="tr-TR"/>
          </a:p>
        </p:txBody>
      </p:sp>
    </p:spTree>
    <p:extLst>
      <p:ext uri="{BB962C8B-B14F-4D97-AF65-F5344CB8AC3E}">
        <p14:creationId xmlns:p14="http://schemas.microsoft.com/office/powerpoint/2010/main" xmlns="" val="1064187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DF366B68-9779-4812-B54B-3EA9B5510BDB}" type="slidenum">
              <a:rPr lang="tr-TR" smtClean="0"/>
              <a:pPr/>
              <a:t>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28993A8E-7A28-4856-9CEB-BD838B5B80FB}" type="datetimeFigureOut">
              <a:rPr lang="tr-TR" smtClean="0"/>
              <a:pPr/>
              <a:t>16.11.2018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8993A8E-7A28-4856-9CEB-BD838B5B80FB}" type="datetimeFigureOut">
              <a:rPr lang="tr-TR" smtClean="0"/>
              <a:pPr/>
              <a:t>16.11.2018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28993A8E-7A28-4856-9CEB-BD838B5B80FB}" type="datetimeFigureOut">
              <a:rPr lang="tr-TR" smtClean="0"/>
              <a:pPr/>
              <a:t>16.11.2018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28993A8E-7A28-4856-9CEB-BD838B5B80FB}" type="datetimeFigureOut">
              <a:rPr lang="tr-TR" smtClean="0"/>
              <a:pPr/>
              <a:t>16.11.2018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8993A8E-7A28-4856-9CEB-BD838B5B80FB}" type="datetimeFigureOut">
              <a:rPr lang="tr-TR" smtClean="0"/>
              <a:pPr/>
              <a:t>16.11.2018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8993A8E-7A28-4856-9CEB-BD838B5B80FB}" type="datetimeFigureOut">
              <a:rPr lang="tr-TR" smtClean="0"/>
              <a:pPr/>
              <a:t>16.11.2018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8993A8E-7A28-4856-9CEB-BD838B5B80FB}" type="datetimeFigureOut">
              <a:rPr lang="tr-TR" smtClean="0"/>
              <a:pPr/>
              <a:t>16.11.2018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8993A8E-7A28-4856-9CEB-BD838B5B80FB}" type="datetimeFigureOut">
              <a:rPr lang="tr-TR" smtClean="0"/>
              <a:pPr/>
              <a:t>16.11.2018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8993A8E-7A28-4856-9CEB-BD838B5B80FB}" type="datetimeFigureOut">
              <a:rPr lang="tr-TR" smtClean="0"/>
              <a:pPr/>
              <a:t>16.11.2018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8993A8E-7A28-4856-9CEB-BD838B5B80FB}" type="datetimeFigureOut">
              <a:rPr lang="tr-TR" smtClean="0"/>
              <a:pPr/>
              <a:t>16.11.2018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cstate="print">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993A8E-7A28-4856-9CEB-BD838B5B80FB}" type="datetimeFigureOut">
              <a:rPr lang="tr-TR" smtClean="0"/>
              <a:pPr/>
              <a:t>16.11.2018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3974A-1A38-4958-8EDE-884A3E1D387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 sayfası.jpg"/>
          <p:cNvPicPr>
            <a:picLocks noChangeAspect="1"/>
          </p:cNvPicPr>
          <p:nvPr/>
        </p:nvPicPr>
        <p:blipFill>
          <a:blip r:embed="rId2" cstate="print"/>
          <a:srcRect l="40549" t="17800" r="40551" b="8001"/>
          <a:stretch>
            <a:fillRect/>
          </a:stretch>
        </p:blipFill>
        <p:spPr>
          <a:xfrm>
            <a:off x="-36512" y="0"/>
            <a:ext cx="3024336" cy="6858000"/>
          </a:xfrm>
          <a:prstGeom prst="rect">
            <a:avLst/>
          </a:prstGeom>
        </p:spPr>
      </p:pic>
      <p:sp>
        <p:nvSpPr>
          <p:cNvPr id="3" name="2 Metin kutusu"/>
          <p:cNvSpPr txBox="1"/>
          <p:nvPr/>
        </p:nvSpPr>
        <p:spPr>
          <a:xfrm>
            <a:off x="3131840" y="620688"/>
            <a:ext cx="5832648" cy="3939540"/>
          </a:xfrm>
          <a:prstGeom prst="rect">
            <a:avLst/>
          </a:prstGeom>
          <a:noFill/>
        </p:spPr>
        <p:txBody>
          <a:bodyPr wrap="square" rtlCol="0">
            <a:spAutoFit/>
          </a:bodyPr>
          <a:lstStyle/>
          <a:p>
            <a:pPr algn="ctr"/>
            <a:r>
              <a:rPr lang="tr-TR" sz="4400" b="1" dirty="0">
                <a:solidFill>
                  <a:srgbClr val="C00000"/>
                </a:solidFill>
              </a:rPr>
              <a:t>Ö</a:t>
            </a:r>
            <a:r>
              <a:rPr lang="tr-TR" sz="4400" b="1" dirty="0" smtClean="0">
                <a:solidFill>
                  <a:srgbClr val="C00000"/>
                </a:solidFill>
              </a:rPr>
              <a:t>zel Eğitim ve Rehberlik Hizmetleri Şubesi </a:t>
            </a:r>
          </a:p>
          <a:p>
            <a:pPr algn="ctr"/>
            <a:endParaRPr lang="tr-TR" sz="4800" b="1" dirty="0" smtClean="0">
              <a:solidFill>
                <a:srgbClr val="C00000"/>
              </a:solidFill>
            </a:endParaRPr>
          </a:p>
          <a:p>
            <a:pPr algn="ctr"/>
            <a:endParaRPr lang="tr-TR" sz="4800" b="1" dirty="0" smtClean="0">
              <a:solidFill>
                <a:srgbClr val="C00000"/>
              </a:solidFill>
            </a:endParaRPr>
          </a:p>
          <a:p>
            <a:pPr algn="ctr"/>
            <a:endParaRPr lang="tr-TR" sz="4800" b="1" dirty="0" smtClean="0">
              <a:solidFill>
                <a:srgbClr val="C00000"/>
              </a:solidFill>
            </a:endParaRPr>
          </a:p>
          <a:p>
            <a:endParaRPr lang="tr-TR" dirty="0"/>
          </a:p>
        </p:txBody>
      </p:sp>
      <p:sp>
        <p:nvSpPr>
          <p:cNvPr id="6" name="5 Metin kutusu"/>
          <p:cNvSpPr txBox="1"/>
          <p:nvPr/>
        </p:nvSpPr>
        <p:spPr>
          <a:xfrm>
            <a:off x="4355976" y="5805264"/>
            <a:ext cx="3024336" cy="523220"/>
          </a:xfrm>
          <a:prstGeom prst="rect">
            <a:avLst/>
          </a:prstGeom>
          <a:noFill/>
        </p:spPr>
        <p:txBody>
          <a:bodyPr wrap="square" rtlCol="0">
            <a:spAutoFit/>
          </a:bodyPr>
          <a:lstStyle/>
          <a:p>
            <a:pPr algn="ctr"/>
            <a:r>
              <a:rPr lang="tr-TR" sz="2800" dirty="0" smtClean="0">
                <a:solidFill>
                  <a:srgbClr val="C00000"/>
                </a:solidFill>
              </a:rPr>
              <a:t>Kasım 2018</a:t>
            </a:r>
          </a:p>
        </p:txBody>
      </p:sp>
      <p:sp>
        <p:nvSpPr>
          <p:cNvPr id="7" name="6 Dikdörtgen"/>
          <p:cNvSpPr/>
          <p:nvPr/>
        </p:nvSpPr>
        <p:spPr>
          <a:xfrm>
            <a:off x="3643306" y="2571744"/>
            <a:ext cx="4500594" cy="830997"/>
          </a:xfrm>
          <a:prstGeom prst="rect">
            <a:avLst/>
          </a:prstGeom>
        </p:spPr>
        <p:txBody>
          <a:bodyPr wrap="square">
            <a:spAutoFit/>
          </a:bodyPr>
          <a:lstStyle/>
          <a:p>
            <a:pPr algn="ctr"/>
            <a:r>
              <a:rPr lang="tr-TR" sz="2400" b="1" dirty="0" smtClean="0"/>
              <a:t>ÖZEL YETENEKLİ BİREYLERİN TANILANMASI</a:t>
            </a:r>
            <a:endParaRPr lang="tr-TR"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
        <p:nvSpPr>
          <p:cNvPr id="8" name="7 Dikdörtgen"/>
          <p:cNvSpPr/>
          <p:nvPr/>
        </p:nvSpPr>
        <p:spPr>
          <a:xfrm>
            <a:off x="785786" y="1857364"/>
            <a:ext cx="7500990" cy="3539430"/>
          </a:xfrm>
          <a:prstGeom prst="rect">
            <a:avLst/>
          </a:prstGeom>
        </p:spPr>
        <p:txBody>
          <a:bodyPr wrap="square">
            <a:spAutoFit/>
          </a:bodyPr>
          <a:lstStyle/>
          <a:p>
            <a:pPr algn="just"/>
            <a:r>
              <a:rPr lang="tr-TR" dirty="0" smtClean="0">
                <a:solidFill>
                  <a:srgbClr val="333333"/>
                </a:solidFill>
                <a:latin typeface="Raleway"/>
              </a:rPr>
              <a:t> </a:t>
            </a:r>
            <a:r>
              <a:rPr lang="tr-TR" sz="2800" dirty="0" smtClean="0">
                <a:latin typeface="Raleway"/>
              </a:rPr>
              <a:t>* </a:t>
            </a:r>
            <a:r>
              <a:rPr lang="tr-TR" sz="2800" dirty="0" smtClean="0"/>
              <a:t>Öğretmenler, BİLSEM sınavına katılacak öğrenci listesini "gözlem formu" aracılığıyla e-okul sistemi üzerinden doldurur. Bu liste </a:t>
            </a:r>
            <a:r>
              <a:rPr lang="tr-TR" sz="2800" b="1" dirty="0" smtClean="0"/>
              <a:t>ilkokul 1, 2 ve 3. sınıfta eğitim gören;</a:t>
            </a:r>
            <a:r>
              <a:rPr lang="tr-TR" sz="2800" dirty="0" smtClean="0"/>
              <a:t> genel zihinsel, resim, müzik alanlarında yaşıtlarından farklılık gösteren öğrencilerden oluşur.Özel yetenekli olduğu düşünülen öğrenci için RAM ‘a değil BİLSEM’ e başvuru yapılmaktadır.</a:t>
            </a:r>
            <a:endParaRPr lang="tr-TR" sz="2800" dirty="0"/>
          </a:p>
        </p:txBody>
      </p:sp>
      <p:sp>
        <p:nvSpPr>
          <p:cNvPr id="10" name="Metin kutusu 1">
            <a:extLst>
              <a:ext uri="{FF2B5EF4-FFF2-40B4-BE49-F238E27FC236}">
                <a16:creationId xmlns:a16="http://schemas.microsoft.com/office/drawing/2014/main" xmlns="" id="{34CD1BE8-DCC1-49B1-930B-1B0EABC69F1A}"/>
              </a:ext>
            </a:extLst>
          </p:cNvPr>
          <p:cNvSpPr txBox="1"/>
          <p:nvPr/>
        </p:nvSpPr>
        <p:spPr>
          <a:xfrm>
            <a:off x="1840523" y="582451"/>
            <a:ext cx="6303377" cy="523220"/>
          </a:xfrm>
          <a:prstGeom prst="rect">
            <a:avLst/>
          </a:prstGeom>
          <a:noFill/>
        </p:spPr>
        <p:txBody>
          <a:bodyPr wrap="square" rtlCol="0">
            <a:spAutoFit/>
          </a:bodyPr>
          <a:lstStyle/>
          <a:p>
            <a:pPr fontAlgn="base"/>
            <a:r>
              <a:rPr lang="tr-TR" sz="2800" b="1" dirty="0"/>
              <a:t>Öğretmenler Tarafından Aday Gösterilme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
        <p:nvSpPr>
          <p:cNvPr id="10" name="Dikdörtgen 2">
            <a:extLst>
              <a:ext uri="{FF2B5EF4-FFF2-40B4-BE49-F238E27FC236}">
                <a16:creationId xmlns:a16="http://schemas.microsoft.com/office/drawing/2014/main" xmlns="" id="{0F0419AA-162A-4336-8002-47F564C7E257}"/>
              </a:ext>
            </a:extLst>
          </p:cNvPr>
          <p:cNvSpPr/>
          <p:nvPr/>
        </p:nvSpPr>
        <p:spPr>
          <a:xfrm>
            <a:off x="2071670" y="642918"/>
            <a:ext cx="3936912" cy="584775"/>
          </a:xfrm>
          <a:prstGeom prst="rect">
            <a:avLst/>
          </a:prstGeom>
        </p:spPr>
        <p:txBody>
          <a:bodyPr wrap="none">
            <a:spAutoFit/>
          </a:bodyPr>
          <a:lstStyle/>
          <a:p>
            <a:r>
              <a:rPr lang="tr-TR" sz="3200" b="1" dirty="0"/>
              <a:t>Grup Tarama Sınavı</a:t>
            </a:r>
          </a:p>
        </p:txBody>
      </p:sp>
      <p:sp>
        <p:nvSpPr>
          <p:cNvPr id="11" name="Dikdörtgen 3">
            <a:extLst>
              <a:ext uri="{FF2B5EF4-FFF2-40B4-BE49-F238E27FC236}">
                <a16:creationId xmlns:a16="http://schemas.microsoft.com/office/drawing/2014/main" xmlns="" id="{44CFDA75-67C4-4B43-A213-C18DFC85B311}"/>
              </a:ext>
            </a:extLst>
          </p:cNvPr>
          <p:cNvSpPr/>
          <p:nvPr/>
        </p:nvSpPr>
        <p:spPr>
          <a:xfrm>
            <a:off x="1071538" y="2214554"/>
            <a:ext cx="7215238" cy="2246769"/>
          </a:xfrm>
          <a:prstGeom prst="rect">
            <a:avLst/>
          </a:prstGeom>
        </p:spPr>
        <p:txBody>
          <a:bodyPr wrap="square">
            <a:spAutoFit/>
          </a:bodyPr>
          <a:lstStyle/>
          <a:p>
            <a:pPr algn="just"/>
            <a:r>
              <a:rPr lang="tr-TR" sz="2800" dirty="0"/>
              <a:t> * Aday gösterilen öğrencinin </a:t>
            </a:r>
            <a:r>
              <a:rPr lang="tr-TR" sz="2800" dirty="0" err="1"/>
              <a:t>Bilsem'e</a:t>
            </a:r>
            <a:r>
              <a:rPr lang="tr-TR" sz="2800" dirty="0"/>
              <a:t> yerleşmeye hak kazanmak için önce grup tarama sınavından geçmesi gerekiyor.</a:t>
            </a:r>
          </a:p>
          <a:p>
            <a:pPr algn="just"/>
            <a:r>
              <a:rPr lang="tr-TR" sz="2800" dirty="0"/>
              <a:t>Sınav, potansiyeli en yüksek öğrencileri tespit etmek amacıyla yapılıyor.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
        <p:nvSpPr>
          <p:cNvPr id="10" name="Dikdörtgen 4">
            <a:extLst>
              <a:ext uri="{FF2B5EF4-FFF2-40B4-BE49-F238E27FC236}">
                <a16:creationId xmlns:a16="http://schemas.microsoft.com/office/drawing/2014/main" xmlns="" id="{71F23E6C-237D-42F7-8A26-3428F96134D6}"/>
              </a:ext>
            </a:extLst>
          </p:cNvPr>
          <p:cNvSpPr/>
          <p:nvPr/>
        </p:nvSpPr>
        <p:spPr>
          <a:xfrm>
            <a:off x="1928794" y="571480"/>
            <a:ext cx="5873604" cy="584775"/>
          </a:xfrm>
          <a:prstGeom prst="rect">
            <a:avLst/>
          </a:prstGeom>
        </p:spPr>
        <p:txBody>
          <a:bodyPr wrap="square">
            <a:spAutoFit/>
          </a:bodyPr>
          <a:lstStyle/>
          <a:p>
            <a:r>
              <a:rPr lang="tr-TR" sz="3200" b="1" dirty="0"/>
              <a:t>Bireysel Değerlendirme Testi</a:t>
            </a:r>
          </a:p>
        </p:txBody>
      </p:sp>
      <p:sp>
        <p:nvSpPr>
          <p:cNvPr id="11" name="Dikdörtgen 5">
            <a:extLst>
              <a:ext uri="{FF2B5EF4-FFF2-40B4-BE49-F238E27FC236}">
                <a16:creationId xmlns:a16="http://schemas.microsoft.com/office/drawing/2014/main" xmlns="" id="{C3123590-9B3A-4768-9CC2-4F0475FB0FD2}"/>
              </a:ext>
            </a:extLst>
          </p:cNvPr>
          <p:cNvSpPr/>
          <p:nvPr/>
        </p:nvSpPr>
        <p:spPr>
          <a:xfrm>
            <a:off x="714348" y="2000240"/>
            <a:ext cx="7643866" cy="2677656"/>
          </a:xfrm>
          <a:prstGeom prst="rect">
            <a:avLst/>
          </a:prstGeom>
        </p:spPr>
        <p:txBody>
          <a:bodyPr wrap="square">
            <a:spAutoFit/>
          </a:bodyPr>
          <a:lstStyle/>
          <a:p>
            <a:pPr algn="just"/>
            <a:r>
              <a:rPr lang="tr-TR" sz="2800" dirty="0"/>
              <a:t> * Grup tarama sınavında (tablet sınavı) başarı kazanan öğrenciler 2. aşama olan bireysel değerlendirilmeye alınır.</a:t>
            </a:r>
          </a:p>
          <a:p>
            <a:pPr algn="just"/>
            <a:r>
              <a:rPr lang="tr-TR" sz="2800" dirty="0"/>
              <a:t>Bakanlık tarafından "bireyse değerlendirme" adı verilen bu uygulama, dünya üzerinde otoritelerce kabul görmüş zeka testlerinden oluşur.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pic>
        <p:nvPicPr>
          <p:cNvPr id="10" name="Resim 2">
            <a:extLst>
              <a:ext uri="{FF2B5EF4-FFF2-40B4-BE49-F238E27FC236}">
                <a16:creationId xmlns:a16="http://schemas.microsoft.com/office/drawing/2014/main" xmlns="" id="{9C2CAF23-299C-4506-939A-E571DDFD3340}"/>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00034" y="3357562"/>
            <a:ext cx="8358214" cy="3202257"/>
          </a:xfrm>
          <a:prstGeom prst="rect">
            <a:avLst/>
          </a:prstGeom>
          <a:ln>
            <a:noFill/>
          </a:ln>
          <a:effectLst>
            <a:softEdge rad="112500"/>
          </a:effectLst>
        </p:spPr>
      </p:pic>
      <p:sp>
        <p:nvSpPr>
          <p:cNvPr id="11" name="Dikdörtgen 1">
            <a:extLst>
              <a:ext uri="{FF2B5EF4-FFF2-40B4-BE49-F238E27FC236}">
                <a16:creationId xmlns:a16="http://schemas.microsoft.com/office/drawing/2014/main" xmlns="" id="{DCEBF87B-DC71-42BA-B1E3-40F32A337723}"/>
              </a:ext>
            </a:extLst>
          </p:cNvPr>
          <p:cNvSpPr/>
          <p:nvPr/>
        </p:nvSpPr>
        <p:spPr>
          <a:xfrm>
            <a:off x="1000100" y="857232"/>
            <a:ext cx="7929618" cy="3539430"/>
          </a:xfrm>
          <a:prstGeom prst="rect">
            <a:avLst/>
          </a:prstGeom>
        </p:spPr>
        <p:txBody>
          <a:bodyPr wrap="square">
            <a:spAutoFit/>
          </a:bodyPr>
          <a:lstStyle/>
          <a:p>
            <a:pPr algn="just"/>
            <a:r>
              <a:rPr lang="tr-TR" sz="2800" dirty="0"/>
              <a:t> </a:t>
            </a:r>
            <a:r>
              <a:rPr lang="tr-TR" sz="2800" dirty="0" smtClean="0"/>
              <a:t>    </a:t>
            </a:r>
            <a:r>
              <a:rPr lang="tr-TR" sz="2800" dirty="0"/>
              <a:t>Bireyin eğitsel değerlendirme ve tanılaması rehberlik ve araştırma merkezinde oluşturulan özel eğitim değerlendirme kurulu tarafından nesnel , standart zeka testleri ve bireyin özelliklerine uygun ölçme araçlarıyla yapılır.</a:t>
            </a:r>
          </a:p>
          <a:p>
            <a:pPr algn="just"/>
            <a:r>
              <a:rPr lang="tr-TR" sz="2800" dirty="0"/>
              <a:t> * Tanılanan öğrenci BİLSEM’ e kayıt yapmaya hak kazanır.</a:t>
            </a:r>
          </a:p>
          <a:p>
            <a:endParaRPr lang="tr-TR"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857224" y="1571612"/>
            <a:ext cx="7572428" cy="2308324"/>
          </a:xfrm>
          <a:prstGeom prst="rect">
            <a:avLst/>
          </a:prstGeom>
        </p:spPr>
        <p:txBody>
          <a:bodyPr wrap="square">
            <a:spAutoFit/>
          </a:bodyPr>
          <a:lstStyle/>
          <a:p>
            <a:pPr marL="98425" lvl="0" indent="-9525" algn="ctr">
              <a:spcBef>
                <a:spcPts val="400"/>
              </a:spcBef>
              <a:buClr>
                <a:schemeClr val="accent1"/>
              </a:buClr>
              <a:buSzPct val="25000"/>
            </a:pPr>
            <a:r>
              <a:rPr lang="tr-TR" sz="4800" b="1" dirty="0" smtClean="0">
                <a:solidFill>
                  <a:srgbClr val="FF0000"/>
                </a:solidFill>
                <a:latin typeface="Verdana"/>
                <a:ea typeface="Verdana"/>
                <a:cs typeface="Verdana"/>
                <a:sym typeface="Verdana"/>
              </a:rPr>
              <a:t>ÖZEL YETENEKLİ ÇOCUKLARIN ÖZELLİKLERİ</a:t>
            </a:r>
            <a:endParaRPr lang="tr-TR" sz="4800" b="1" dirty="0">
              <a:solidFill>
                <a:srgbClr val="FF0000"/>
              </a:solidFill>
              <a:latin typeface="Verdana"/>
              <a:ea typeface="Verdana"/>
              <a:cs typeface="Verdana"/>
              <a:sym typeface="Verdan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21"/>
          <p:cNvSpPr txBox="1">
            <a:spLocks noGrp="1"/>
          </p:cNvSpPr>
          <p:nvPr>
            <p:ph type="title"/>
          </p:nvPr>
        </p:nvSpPr>
        <p:spPr>
          <a:xfrm>
            <a:off x="1785918" y="214290"/>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Zeka Puanları</a:t>
            </a:r>
          </a:p>
        </p:txBody>
      </p:sp>
      <p:pic>
        <p:nvPicPr>
          <p:cNvPr id="6" name="Shape 423" descr="C:\Users\asus\Desktop\zeka grafiği.png"/>
          <p:cNvPicPr preferRelativeResize="0"/>
          <p:nvPr/>
        </p:nvPicPr>
        <p:blipFill rotWithShape="1">
          <a:blip r:embed="rId2">
            <a:alphaModFix/>
          </a:blip>
          <a:srcRect/>
          <a:stretch/>
        </p:blipFill>
        <p:spPr>
          <a:xfrm>
            <a:off x="357158" y="1428736"/>
            <a:ext cx="8575675" cy="4949825"/>
          </a:xfrm>
          <a:prstGeom prst="rect">
            <a:avLst/>
          </a:prstGeom>
          <a:noFill/>
          <a:ln>
            <a:noFill/>
          </a:ln>
        </p:spPr>
      </p:pic>
      <p:pic>
        <p:nvPicPr>
          <p:cNvPr id="7" name="Shape 161"/>
          <p:cNvPicPr preferRelativeResize="0"/>
          <p:nvPr/>
        </p:nvPicPr>
        <p:blipFill rotWithShape="1">
          <a:blip r:embed="rId3">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hape 430" descr="parlak üstün.jpg"/>
          <p:cNvPicPr preferRelativeResize="0">
            <a:picLocks noGrp="1"/>
          </p:cNvPicPr>
          <p:nvPr>
            <p:ph type="body" idx="1"/>
          </p:nvPr>
        </p:nvPicPr>
        <p:blipFill rotWithShape="1">
          <a:blip r:embed="rId2">
            <a:alphaModFix/>
          </a:blip>
          <a:srcRect/>
          <a:stretch/>
        </p:blipFill>
        <p:spPr>
          <a:xfrm>
            <a:off x="642910" y="357166"/>
            <a:ext cx="8072494" cy="5357850"/>
          </a:xfrm>
          <a:prstGeom prst="rect">
            <a:avLst/>
          </a:prstGeom>
          <a:noFill/>
          <a:ln>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3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sp>
        <p:nvSpPr>
          <p:cNvPr id="5" name="Shape 43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lnSpc>
                <a:spcPct val="90000"/>
              </a:lnSpc>
              <a:spcBef>
                <a:spcPts val="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Aşırı duyarlı sinir sistemine sahiptirler. </a:t>
            </a:r>
          </a:p>
          <a:p>
            <a:pPr marL="365760" marR="0" lvl="0" indent="-264160" algn="just" rtl="0">
              <a:lnSpc>
                <a:spcPct val="90000"/>
              </a:lnSpc>
              <a:spcBef>
                <a:spcPts val="400"/>
              </a:spcBef>
              <a:spcAft>
                <a:spcPts val="0"/>
              </a:spcAft>
              <a:buClr>
                <a:schemeClr val="accent1"/>
              </a:buClr>
              <a:buSzPct val="68000"/>
              <a:buFont typeface="Noto Sans Symbols"/>
              <a:buNone/>
            </a:pPr>
            <a:endParaRPr sz="1700" b="0" i="0" u="none" strike="noStrike" cap="none">
              <a:solidFill>
                <a:schemeClr val="dk1"/>
              </a:solidFill>
              <a:latin typeface="Garamond"/>
              <a:ea typeface="Garamond"/>
              <a:cs typeface="Garamond"/>
              <a:sym typeface="Garamond"/>
            </a:endParaRPr>
          </a:p>
          <a:p>
            <a:pPr marL="365760" marR="0" lvl="0" indent="-264160" algn="just" rtl="0">
              <a:lnSpc>
                <a:spcPct val="90000"/>
              </a:lnSpc>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Duyu organları keskindir. </a:t>
            </a:r>
          </a:p>
          <a:p>
            <a:pPr marL="109728" marR="0" lvl="0" indent="-8128" algn="just" rtl="0">
              <a:lnSpc>
                <a:spcPct val="90000"/>
              </a:lnSpc>
              <a:spcBef>
                <a:spcPts val="400"/>
              </a:spcBef>
              <a:spcAft>
                <a:spcPts val="0"/>
              </a:spcAft>
              <a:buClr>
                <a:schemeClr val="accent1"/>
              </a:buClr>
              <a:buSzPct val="25000"/>
              <a:buFont typeface="Noto Sans Symbols"/>
              <a:buNone/>
            </a:pPr>
            <a:endParaRPr sz="1400" b="0" i="0" u="none" strike="noStrike" cap="none">
              <a:solidFill>
                <a:schemeClr val="dk1"/>
              </a:solidFill>
              <a:latin typeface="Garamond"/>
              <a:ea typeface="Garamond"/>
              <a:cs typeface="Garamond"/>
              <a:sym typeface="Garamond"/>
            </a:endParaRPr>
          </a:p>
          <a:p>
            <a:pPr marL="365760" marR="0" lvl="0" indent="-264160" algn="just" rtl="0">
              <a:lnSpc>
                <a:spcPct val="90000"/>
              </a:lnSpc>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Bebeklerde bu aşırı duyusal uyarılabilirlik, battaniyelerini üstlerinden atma, altlarının ıslanmasından rahatsız olma, gürültüye yoğun tepki gösterme ve tat alma duyularında aşırı duyarlılık şeklinde ifade bulabilir.</a:t>
            </a:r>
          </a:p>
          <a:p>
            <a:pPr marL="109728" marR="0" lvl="0" indent="-8128" algn="l" rtl="0">
              <a:lnSpc>
                <a:spcPct val="90000"/>
              </a:lnSpc>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sp>
        <p:nvSpPr>
          <p:cNvPr id="5" name="Shape 445"/>
          <p:cNvSpPr txBox="1">
            <a:spLocks noGrp="1"/>
          </p:cNvSpPr>
          <p:nvPr>
            <p:ph type="body" idx="1"/>
          </p:nvPr>
        </p:nvSpPr>
        <p:spPr>
          <a:xfrm>
            <a:off x="500034" y="2000240"/>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Kuvvetlidirler ve koordinasyon gerektiren faaliyetlerde tepkileri daha hızlıdırlar.</a:t>
            </a:r>
          </a:p>
          <a:p>
            <a:pPr marL="109728" marR="0" lvl="0" indent="-8128" algn="just" rtl="0">
              <a:spcBef>
                <a:spcPts val="400"/>
              </a:spcBef>
              <a:spcAft>
                <a:spcPts val="0"/>
              </a:spcAft>
              <a:buClr>
                <a:schemeClr val="accent1"/>
              </a:buClr>
              <a:buSzPct val="25000"/>
              <a:buFont typeface="Noto Sans Symbols"/>
              <a:buNone/>
            </a:pPr>
            <a:endParaRPr sz="3200" b="0" i="0" u="none" strike="noStrike" cap="none">
              <a:solidFill>
                <a:schemeClr val="dk1"/>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Kendilerinden büyük çocuklarla karmaşık oyun oynama eğilimindedirler.</a:t>
            </a:r>
          </a:p>
          <a:p>
            <a:pPr marL="365760" marR="0" lvl="0" indent="-264160" algn="l" rtl="0">
              <a:spcBef>
                <a:spcPts val="400"/>
              </a:spcBef>
              <a:spcAft>
                <a:spcPts val="0"/>
              </a:spcAft>
              <a:buClr>
                <a:schemeClr val="accent1"/>
              </a:buClr>
              <a:buSzPct val="68000"/>
              <a:buFont typeface="Noto Sans Symbols"/>
              <a:buNone/>
            </a:pPr>
            <a:endParaRPr sz="27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sp>
        <p:nvSpPr>
          <p:cNvPr id="5" name="Shape 45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lnSpc>
                <a:spcPct val="140000"/>
              </a:lnSpc>
              <a:spcBef>
                <a:spcPts val="0"/>
              </a:spcBef>
              <a:spcAft>
                <a:spcPts val="0"/>
              </a:spcAft>
              <a:buClr>
                <a:schemeClr val="accent1"/>
              </a:buClr>
              <a:buSzPct val="68121"/>
              <a:buFont typeface="Noto Sans Symbols"/>
              <a:buChar char="❑"/>
            </a:pPr>
            <a:r>
              <a:rPr lang="tr-TR" sz="2805" b="0" i="0" u="none" strike="noStrike" cap="none" dirty="0">
                <a:solidFill>
                  <a:schemeClr val="dk1"/>
                </a:solidFill>
                <a:latin typeface="Garamond"/>
                <a:ea typeface="Garamond"/>
                <a:cs typeface="Garamond"/>
                <a:sym typeface="Garamond"/>
              </a:rPr>
              <a:t>Arkadaşlar arasında popülerdirler</a:t>
            </a:r>
            <a:r>
              <a:rPr lang="tr-TR" sz="2805" b="0" i="0" u="none" strike="noStrike" cap="none" dirty="0" smtClean="0">
                <a:solidFill>
                  <a:schemeClr val="dk1"/>
                </a:solidFill>
                <a:latin typeface="Garamond"/>
                <a:ea typeface="Garamond"/>
                <a:cs typeface="Garamond"/>
                <a:sym typeface="Garamond"/>
              </a:rPr>
              <a:t>.</a:t>
            </a:r>
            <a:endParaRPr sz="1360" b="0" i="0" u="none" strike="noStrike" cap="none">
              <a:solidFill>
                <a:schemeClr val="dk1"/>
              </a:solidFill>
              <a:latin typeface="Garamond"/>
              <a:ea typeface="Garamond"/>
              <a:cs typeface="Garamond"/>
              <a:sym typeface="Garamond"/>
            </a:endParaRPr>
          </a:p>
          <a:p>
            <a:pPr marL="365760" marR="0" lvl="0" indent="-264160" algn="just" rtl="0">
              <a:lnSpc>
                <a:spcPct val="140000"/>
              </a:lnSpc>
              <a:spcBef>
                <a:spcPts val="400"/>
              </a:spcBef>
              <a:spcAft>
                <a:spcPts val="0"/>
              </a:spcAft>
              <a:buClr>
                <a:schemeClr val="accent1"/>
              </a:buClr>
              <a:buSzPct val="68121"/>
              <a:buFont typeface="Noto Sans Symbols"/>
              <a:buChar char="❑"/>
            </a:pPr>
            <a:r>
              <a:rPr lang="tr-TR" sz="2805" b="0" i="0" u="none" strike="noStrike" cap="none" dirty="0">
                <a:solidFill>
                  <a:schemeClr val="dk1"/>
                </a:solidFill>
                <a:latin typeface="Garamond"/>
                <a:ea typeface="Garamond"/>
                <a:cs typeface="Garamond"/>
                <a:sym typeface="Garamond"/>
              </a:rPr>
              <a:t>Anne baba yada bakıcıyı erken tanıma ve gülme becerisi gösterirler</a:t>
            </a:r>
            <a:r>
              <a:rPr lang="tr-TR" sz="2805" b="0" i="0" u="none" strike="noStrike" cap="none" dirty="0" smtClean="0">
                <a:solidFill>
                  <a:schemeClr val="dk1"/>
                </a:solidFill>
                <a:latin typeface="Garamond"/>
                <a:ea typeface="Garamond"/>
                <a:cs typeface="Garamond"/>
                <a:sym typeface="Garamond"/>
              </a:rPr>
              <a:t>.</a:t>
            </a:r>
            <a:endParaRPr sz="1020" b="0" i="0" u="none" strike="noStrike" cap="none">
              <a:solidFill>
                <a:schemeClr val="dk1"/>
              </a:solidFill>
              <a:latin typeface="Garamond"/>
              <a:ea typeface="Garamond"/>
              <a:cs typeface="Garamond"/>
              <a:sym typeface="Garamond"/>
            </a:endParaRPr>
          </a:p>
          <a:p>
            <a:pPr marL="365760" marR="0" lvl="0" indent="-264160" algn="just" rtl="0">
              <a:lnSpc>
                <a:spcPct val="140000"/>
              </a:lnSpc>
              <a:spcBef>
                <a:spcPts val="400"/>
              </a:spcBef>
              <a:spcAft>
                <a:spcPts val="0"/>
              </a:spcAft>
              <a:buClr>
                <a:schemeClr val="accent1"/>
              </a:buClr>
              <a:buSzPct val="68121"/>
              <a:buFont typeface="Noto Sans Symbols"/>
              <a:buChar char="❑"/>
            </a:pPr>
            <a:r>
              <a:rPr lang="tr-TR" sz="2805" b="0" i="0" u="none" strike="noStrike" cap="none" dirty="0">
                <a:solidFill>
                  <a:schemeClr val="dk1"/>
                </a:solidFill>
                <a:latin typeface="Garamond"/>
                <a:ea typeface="Garamond"/>
                <a:cs typeface="Garamond"/>
                <a:sym typeface="Garamond"/>
              </a:rPr>
              <a:t>Karşısındakilerin düşüncelerini, duygularını ve isteklerini kestirebilme (empati) yeteneğine sahiptirler.</a:t>
            </a:r>
          </a:p>
          <a:p>
            <a:pPr marL="365760" marR="0" lvl="0" indent="-264160" algn="l" rtl="0">
              <a:lnSpc>
                <a:spcPct val="90000"/>
              </a:lnSpc>
              <a:spcBef>
                <a:spcPts val="400"/>
              </a:spcBef>
              <a:spcAft>
                <a:spcPts val="0"/>
              </a:spcAft>
              <a:buClr>
                <a:schemeClr val="accent1"/>
              </a:buClr>
              <a:buSzPct val="67852"/>
              <a:buFont typeface="Noto Sans Symbols"/>
              <a:buNone/>
            </a:pPr>
            <a:endParaRPr sz="2295"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714480" y="500042"/>
            <a:ext cx="6715172" cy="584775"/>
          </a:xfrm>
          <a:prstGeom prst="rect">
            <a:avLst/>
          </a:prstGeom>
        </p:spPr>
        <p:txBody>
          <a:bodyPr wrap="square">
            <a:spAutoFit/>
          </a:bodyPr>
          <a:lstStyle/>
          <a:p>
            <a:r>
              <a:rPr lang="tr-TR" sz="3200" b="1" dirty="0" smtClean="0">
                <a:solidFill>
                  <a:schemeClr val="dk1"/>
                </a:solidFill>
                <a:latin typeface="Verdana"/>
                <a:ea typeface="Verdana"/>
                <a:cs typeface="Verdana"/>
                <a:sym typeface="Verdana"/>
              </a:rPr>
              <a:t>Özel Yetenekli Birey Kimdir?</a:t>
            </a:r>
            <a:endParaRPr lang="tr-TR" sz="3200" dirty="0"/>
          </a:p>
        </p:txBody>
      </p:sp>
      <p:sp>
        <p:nvSpPr>
          <p:cNvPr id="7" name="6 Dikdörtgen"/>
          <p:cNvSpPr/>
          <p:nvPr/>
        </p:nvSpPr>
        <p:spPr>
          <a:xfrm>
            <a:off x="285720" y="1785926"/>
            <a:ext cx="8643998" cy="4031873"/>
          </a:xfrm>
          <a:prstGeom prst="rect">
            <a:avLst/>
          </a:prstGeom>
        </p:spPr>
        <p:txBody>
          <a:bodyPr wrap="square">
            <a:spAutoFit/>
          </a:bodyPr>
          <a:lstStyle/>
          <a:p>
            <a:pPr algn="just"/>
            <a:r>
              <a:rPr lang="tr-TR" sz="3200" dirty="0" smtClean="0"/>
              <a:t> </a:t>
            </a:r>
            <a:r>
              <a:rPr lang="tr-TR" sz="3200" b="1" dirty="0" smtClean="0"/>
              <a:t>* </a:t>
            </a:r>
            <a:r>
              <a:rPr lang="tr-TR" sz="2800" dirty="0" smtClean="0"/>
              <a:t>Özel yetenekli bireylerin tanılanmasında çocukların bireysel özelliklerine dikkat edilmesi oldukça önemlidir. Üstün olarak aday gösterilen çocukların bireysel taraması yapıldıktan sonra çocuğun belirlenen özelliklerine göre belli disiplinlere yönelik tanılama araçları da kullanılmalıdır. Tanılamada belli bir standart sağlanabilmesi için belirlenen ilkelere bağlı kalınması gereklidir. Bu ilkeler (Sak, 2014): yararlılık, bilimsellik, kapsamlılık, eşitlik, erken tanı, süreklilik, uygun araç kullanımı, ortak karardır. </a:t>
            </a:r>
            <a:endParaRPr lang="tr-TR" sz="2800" dirty="0">
              <a:solidFill>
                <a:srgbClr val="000000"/>
              </a:solidFill>
              <a:latin typeface="Garamond"/>
              <a:ea typeface="Garamond"/>
              <a:cs typeface="Garamond"/>
              <a:sym typeface="Garamond"/>
            </a:endParaRPr>
          </a:p>
        </p:txBody>
      </p:sp>
      <p:pic>
        <p:nvPicPr>
          <p:cNvPr id="8" name="Shape 161"/>
          <p:cNvPicPr preferRelativeResize="0"/>
          <p:nvPr/>
        </p:nvPicPr>
        <p:blipFill rotWithShape="1">
          <a:blip r:embed="rId3">
            <a:alphaModFix/>
          </a:blip>
          <a:srcRect/>
          <a:stretch/>
        </p:blipFill>
        <p:spPr>
          <a:xfrm>
            <a:off x="285720" y="357166"/>
            <a:ext cx="1223961" cy="1214437"/>
          </a:xfrm>
          <a:prstGeom prst="rect">
            <a:avLst/>
          </a:prstGeom>
          <a:noFill/>
          <a:ln>
            <a:noFill/>
          </a:ln>
        </p:spPr>
      </p:pic>
    </p:spTree>
    <p:extLst>
      <p:ext uri="{BB962C8B-B14F-4D97-AF65-F5344CB8AC3E}">
        <p14:creationId xmlns:p14="http://schemas.microsoft.com/office/powerpoint/2010/main" xmlns="" val="33498843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sp>
        <p:nvSpPr>
          <p:cNvPr id="5" name="Shape 465"/>
          <p:cNvSpPr txBox="1">
            <a:spLocks noGrp="1"/>
          </p:cNvSpPr>
          <p:nvPr>
            <p:ph type="body" idx="1"/>
          </p:nvPr>
        </p:nvSpPr>
        <p:spPr>
          <a:xfrm>
            <a:off x="457200" y="1844675"/>
            <a:ext cx="8229600" cy="4321174"/>
          </a:xfrm>
          <a:prstGeom prst="rect">
            <a:avLst/>
          </a:prstGeom>
          <a:noFill/>
          <a:ln>
            <a:noFill/>
          </a:ln>
        </p:spPr>
        <p:txBody>
          <a:bodyPr lIns="91425" tIns="45700" rIns="91425" bIns="45700" anchor="t" anchorCtr="0">
            <a:noAutofit/>
          </a:bodyPr>
          <a:lstStyle/>
          <a:p>
            <a:pPr marL="555625" marR="0" lvl="0" indent="-466725" algn="just" rtl="0">
              <a:spcBef>
                <a:spcPts val="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Yeni ve değişik durumlara kolay ve çabuk uyum sağlarlar</a:t>
            </a:r>
            <a:r>
              <a:rPr lang="tr-TR" sz="3200" b="0" i="0" u="none" strike="noStrike" cap="none" dirty="0" smtClean="0">
                <a:solidFill>
                  <a:schemeClr val="dk1"/>
                </a:solidFill>
                <a:latin typeface="Garamond"/>
                <a:ea typeface="Garamond"/>
                <a:cs typeface="Garamond"/>
                <a:sym typeface="Garamond"/>
              </a:rPr>
              <a:t>.</a:t>
            </a:r>
          </a:p>
          <a:p>
            <a:pPr marL="555625" marR="0" lvl="0" indent="-466725" algn="just" rtl="0">
              <a:spcBef>
                <a:spcPts val="0"/>
              </a:spcBef>
              <a:spcAft>
                <a:spcPts val="0"/>
              </a:spcAft>
              <a:buClr>
                <a:schemeClr val="accent1"/>
              </a:buClr>
              <a:buSzPct val="68000"/>
            </a:pPr>
            <a:endParaRPr sz="3200" b="1" i="0" u="none" strike="noStrike" cap="none">
              <a:solidFill>
                <a:schemeClr val="dk1"/>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 Grup içindeki liderliğin amacı ve işlevini kavrayabilmeleri ve diğerlerinin gereksinim ve ilgilerine duyarlı olabilmeleri nedeniyle, genellikle lider olma eğilimindedirler.</a:t>
            </a:r>
          </a:p>
          <a:p>
            <a:pPr marL="365760" marR="0" lvl="0" indent="-264160" algn="l" rtl="0">
              <a:spcBef>
                <a:spcPts val="400"/>
              </a:spcBef>
              <a:spcAft>
                <a:spcPts val="0"/>
              </a:spcAft>
              <a:buClr>
                <a:schemeClr val="accent1"/>
              </a:buClr>
              <a:buSzPct val="68000"/>
              <a:buFont typeface="Noto Sans Symbols"/>
              <a:buNone/>
            </a:pPr>
            <a:endParaRPr sz="32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7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555625" marR="0" lvl="0" indent="-466725" algn="just" rtl="0">
              <a:lnSpc>
                <a:spcPct val="140000"/>
              </a:lnSpc>
              <a:spcBef>
                <a:spcPts val="0"/>
              </a:spcBef>
              <a:spcAft>
                <a:spcPts val="0"/>
              </a:spcAft>
              <a:buClr>
                <a:schemeClr val="accent1"/>
              </a:buClr>
              <a:buSzPct val="67433"/>
              <a:buFont typeface="Noto Sans Symbols"/>
              <a:buChar char="❑"/>
            </a:pPr>
            <a:r>
              <a:rPr lang="tr-TR" sz="2975" b="0" i="0" u="none" strike="noStrike" cap="none" dirty="0">
                <a:solidFill>
                  <a:schemeClr val="dk1"/>
                </a:solidFill>
                <a:latin typeface="Garamond"/>
                <a:ea typeface="Garamond"/>
                <a:cs typeface="Garamond"/>
                <a:sym typeface="Garamond"/>
              </a:rPr>
              <a:t>Espri yetenekleri gelişmiştir</a:t>
            </a:r>
            <a:r>
              <a:rPr lang="tr-TR" sz="2975" b="0" i="0" u="none" strike="noStrike" cap="none" dirty="0" smtClean="0">
                <a:solidFill>
                  <a:schemeClr val="dk1"/>
                </a:solidFill>
                <a:latin typeface="Garamond"/>
                <a:ea typeface="Garamond"/>
                <a:cs typeface="Garamond"/>
                <a:sym typeface="Garamond"/>
              </a:rPr>
              <a:t>.</a:t>
            </a:r>
            <a:endParaRPr sz="1275" b="0" i="0" u="none" strike="noStrike" cap="none">
              <a:solidFill>
                <a:schemeClr val="dk1"/>
              </a:solidFill>
              <a:latin typeface="Garamond"/>
              <a:ea typeface="Garamond"/>
              <a:cs typeface="Garamond"/>
              <a:sym typeface="Garamond"/>
            </a:endParaRPr>
          </a:p>
          <a:p>
            <a:pPr marL="555625" marR="0" lvl="0" indent="-466725" algn="just" rtl="0">
              <a:lnSpc>
                <a:spcPct val="140000"/>
              </a:lnSpc>
              <a:spcBef>
                <a:spcPts val="400"/>
              </a:spcBef>
              <a:spcAft>
                <a:spcPts val="0"/>
              </a:spcAft>
              <a:buClr>
                <a:schemeClr val="accent1"/>
              </a:buClr>
              <a:buSzPct val="67433"/>
              <a:buFont typeface="Noto Sans Symbols"/>
              <a:buChar char="❑"/>
            </a:pPr>
            <a:r>
              <a:rPr lang="tr-TR" sz="2975" b="0" i="0" u="none" strike="noStrike" cap="none" dirty="0">
                <a:solidFill>
                  <a:schemeClr val="dk1"/>
                </a:solidFill>
                <a:latin typeface="Garamond"/>
                <a:ea typeface="Garamond"/>
                <a:cs typeface="Garamond"/>
                <a:sym typeface="Garamond"/>
              </a:rPr>
              <a:t>Okula karşı isteklidirler ve ders dışı etkinliklere katılmaktan zevk duyarlar</a:t>
            </a:r>
            <a:r>
              <a:rPr lang="tr-TR" sz="2975" b="0" i="0" u="none" strike="noStrike" cap="none" dirty="0" smtClean="0">
                <a:solidFill>
                  <a:schemeClr val="dk1"/>
                </a:solidFill>
                <a:latin typeface="Garamond"/>
                <a:ea typeface="Garamond"/>
                <a:cs typeface="Garamond"/>
                <a:sym typeface="Garamond"/>
              </a:rPr>
              <a:t>.</a:t>
            </a:r>
            <a:endParaRPr sz="850" b="0" i="0" u="none" strike="noStrike" cap="none">
              <a:solidFill>
                <a:schemeClr val="dk1"/>
              </a:solidFill>
              <a:latin typeface="Garamond"/>
              <a:ea typeface="Garamond"/>
              <a:cs typeface="Garamond"/>
              <a:sym typeface="Garamond"/>
            </a:endParaRPr>
          </a:p>
          <a:p>
            <a:pPr marL="555625" marR="0" lvl="0" indent="-466725" algn="just" rtl="0">
              <a:lnSpc>
                <a:spcPct val="140000"/>
              </a:lnSpc>
              <a:spcBef>
                <a:spcPts val="400"/>
              </a:spcBef>
              <a:spcAft>
                <a:spcPts val="0"/>
              </a:spcAft>
              <a:buClr>
                <a:schemeClr val="accent1"/>
              </a:buClr>
              <a:buSzPct val="67433"/>
              <a:buFont typeface="Noto Sans Symbols"/>
              <a:buChar char="❑"/>
            </a:pPr>
            <a:r>
              <a:rPr lang="tr-TR" sz="2975" b="0" i="0" u="none" strike="noStrike" cap="none" dirty="0">
                <a:solidFill>
                  <a:schemeClr val="dk1"/>
                </a:solidFill>
                <a:latin typeface="Garamond"/>
                <a:ea typeface="Garamond"/>
                <a:cs typeface="Garamond"/>
                <a:sym typeface="Garamond"/>
              </a:rPr>
              <a:t>Bağımsız olma özellikleri gösterirler.                         Bu özellikleri öğrenme etkinliklerinde de görülür.</a:t>
            </a:r>
          </a:p>
          <a:p>
            <a:pPr marL="365760" marR="0" lvl="0" indent="-264160" algn="l" rtl="0">
              <a:lnSpc>
                <a:spcPct val="90000"/>
              </a:lnSpc>
              <a:spcBef>
                <a:spcPts val="400"/>
              </a:spcBef>
              <a:spcAft>
                <a:spcPts val="0"/>
              </a:spcAft>
              <a:buClr>
                <a:schemeClr val="accent1"/>
              </a:buClr>
              <a:buSzPct val="67852"/>
              <a:buFont typeface="Noto Sans Symbols"/>
              <a:buNone/>
            </a:pPr>
            <a:endParaRPr sz="2295" b="0" i="0" u="none" strike="noStrike" cap="none">
              <a:solidFill>
                <a:schemeClr val="dk1"/>
              </a:solidFill>
              <a:latin typeface="Rambla"/>
              <a:ea typeface="Rambla"/>
              <a:cs typeface="Rambla"/>
              <a:sym typeface="Rambla"/>
            </a:endParaRPr>
          </a:p>
        </p:txBody>
      </p:sp>
      <p:sp>
        <p:nvSpPr>
          <p:cNvPr id="5"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8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669925" marR="0" lvl="0" indent="-581025" algn="just" rtl="0">
              <a:lnSpc>
                <a:spcPct val="140000"/>
              </a:lnSpc>
              <a:spcBef>
                <a:spcPts val="0"/>
              </a:spcBef>
              <a:spcAft>
                <a:spcPts val="0"/>
              </a:spcAft>
              <a:buClr>
                <a:schemeClr val="accent1"/>
              </a:buClr>
              <a:buSzPct val="66875"/>
              <a:buFont typeface="Noto Sans Symbols"/>
              <a:buChar char="❑"/>
            </a:pPr>
            <a:r>
              <a:rPr lang="tr-TR" sz="2800" b="0" i="0" u="none" strike="noStrike" cap="none" dirty="0">
                <a:solidFill>
                  <a:schemeClr val="dk1"/>
                </a:solidFill>
                <a:latin typeface="Garamond"/>
                <a:ea typeface="Garamond"/>
                <a:cs typeface="Garamond"/>
                <a:sym typeface="Garamond"/>
              </a:rPr>
              <a:t>Yüksek amaç ve ideallere sahiptirler</a:t>
            </a:r>
            <a:r>
              <a:rPr lang="tr-TR" sz="2800" b="0" i="0" u="none" strike="noStrike" cap="none" dirty="0" smtClean="0">
                <a:solidFill>
                  <a:schemeClr val="dk1"/>
                </a:solidFill>
                <a:latin typeface="Garamond"/>
                <a:ea typeface="Garamond"/>
                <a:cs typeface="Garamond"/>
                <a:sym typeface="Garamond"/>
              </a:rPr>
              <a:t>.</a:t>
            </a:r>
            <a:endParaRPr sz="2800" b="0" i="0" u="none" strike="noStrike" cap="none">
              <a:solidFill>
                <a:schemeClr val="dk1"/>
              </a:solidFill>
              <a:latin typeface="Garamond"/>
              <a:ea typeface="Garamond"/>
              <a:cs typeface="Garamond"/>
              <a:sym typeface="Garamond"/>
            </a:endParaRPr>
          </a:p>
          <a:p>
            <a:pPr marL="669925" marR="0" lvl="0" indent="-581025" algn="just" rtl="0">
              <a:lnSpc>
                <a:spcPct val="140000"/>
              </a:lnSpc>
              <a:spcBef>
                <a:spcPts val="400"/>
              </a:spcBef>
              <a:spcAft>
                <a:spcPts val="0"/>
              </a:spcAft>
              <a:buClr>
                <a:schemeClr val="accent1"/>
              </a:buClr>
              <a:buSzPct val="66875"/>
              <a:buFont typeface="Noto Sans Symbols"/>
              <a:buChar char="❑"/>
            </a:pPr>
            <a:r>
              <a:rPr lang="tr-TR" sz="2800" b="0" i="0" u="none" strike="noStrike" cap="none" dirty="0">
                <a:solidFill>
                  <a:schemeClr val="dk1"/>
                </a:solidFill>
                <a:latin typeface="Garamond"/>
                <a:ea typeface="Garamond"/>
                <a:cs typeface="Garamond"/>
                <a:sym typeface="Garamond"/>
              </a:rPr>
              <a:t>Faaliyetlerini başlatmak için bir dış kuvvete ihtiyaç duymazlar yani içten denetimlidirler</a:t>
            </a:r>
            <a:r>
              <a:rPr lang="tr-TR" sz="2800" b="0" i="0" u="none" strike="noStrike" cap="none" dirty="0" smtClean="0">
                <a:solidFill>
                  <a:schemeClr val="dk1"/>
                </a:solidFill>
                <a:latin typeface="Garamond"/>
                <a:ea typeface="Garamond"/>
                <a:cs typeface="Garamond"/>
                <a:sym typeface="Garamond"/>
              </a:rPr>
              <a:t>.</a:t>
            </a:r>
            <a:endParaRPr sz="2800" b="0" i="0" u="none" strike="noStrike" cap="none">
              <a:solidFill>
                <a:schemeClr val="dk1"/>
              </a:solidFill>
              <a:latin typeface="Garamond"/>
              <a:ea typeface="Garamond"/>
              <a:cs typeface="Garamond"/>
              <a:sym typeface="Garamond"/>
            </a:endParaRPr>
          </a:p>
          <a:p>
            <a:pPr marL="669925" marR="0" lvl="0" indent="-581025" algn="just" rtl="0">
              <a:lnSpc>
                <a:spcPct val="140000"/>
              </a:lnSpc>
              <a:spcBef>
                <a:spcPts val="400"/>
              </a:spcBef>
              <a:spcAft>
                <a:spcPts val="0"/>
              </a:spcAft>
              <a:buClr>
                <a:schemeClr val="accent1"/>
              </a:buClr>
              <a:buSzPct val="66875"/>
              <a:buFont typeface="Noto Sans Symbols"/>
              <a:buChar char="❑"/>
            </a:pPr>
            <a:r>
              <a:rPr lang="tr-TR" sz="2800" b="0" i="0" u="none" strike="noStrike" cap="none" dirty="0">
                <a:solidFill>
                  <a:schemeClr val="dk1"/>
                </a:solidFill>
                <a:latin typeface="Garamond"/>
                <a:ea typeface="Garamond"/>
                <a:cs typeface="Garamond"/>
                <a:sym typeface="Garamond"/>
              </a:rPr>
              <a:t>Aşırı duygusal olabilirler. Yok olma tehlikesinde olan türler, enerji kaynaklarının azalması, kirliliğin artması gibi dünya sorunlarına aşırı duyarlı davranabilirler.</a:t>
            </a:r>
          </a:p>
          <a:p>
            <a:pPr marL="365760" marR="0" lvl="0" indent="-264160" algn="l" rtl="0">
              <a:lnSpc>
                <a:spcPct val="80000"/>
              </a:lnSpc>
              <a:spcBef>
                <a:spcPts val="400"/>
              </a:spcBef>
              <a:spcAft>
                <a:spcPts val="0"/>
              </a:spcAft>
              <a:buClr>
                <a:schemeClr val="accent1"/>
              </a:buClr>
              <a:buSzPct val="67740"/>
              <a:buFont typeface="Noto Sans Symbols"/>
              <a:buNone/>
            </a:pPr>
            <a:endParaRPr sz="2800" b="0" i="0" u="none" strike="noStrike" cap="none">
              <a:solidFill>
                <a:schemeClr val="dk1"/>
              </a:solidFill>
              <a:latin typeface="Rambla"/>
              <a:ea typeface="Rambla"/>
              <a:cs typeface="Rambla"/>
              <a:sym typeface="Rambla"/>
            </a:endParaRPr>
          </a:p>
        </p:txBody>
      </p:sp>
      <p:sp>
        <p:nvSpPr>
          <p:cNvPr id="6"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pic>
        <p:nvPicPr>
          <p:cNvPr id="8"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9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571500" marR="0" lvl="0" indent="-571500" algn="just" rtl="0">
              <a:lnSpc>
                <a:spcPct val="90000"/>
              </a:lnSpc>
              <a:spcBef>
                <a:spcPts val="0"/>
              </a:spcBef>
              <a:spcAft>
                <a:spcPts val="0"/>
              </a:spcAft>
              <a:buClr>
                <a:schemeClr val="accent1"/>
              </a:buClr>
              <a:buSzPct val="68000"/>
              <a:buFont typeface="Noto Sans Symbols"/>
              <a:buChar char="❑"/>
            </a:pPr>
            <a:r>
              <a:rPr lang="tr-TR" sz="3200" b="0" i="0" u="none" strike="noStrike" cap="none" dirty="0" smtClean="0">
                <a:solidFill>
                  <a:schemeClr val="dk1"/>
                </a:solidFill>
                <a:latin typeface="Garamond"/>
                <a:ea typeface="Garamond"/>
                <a:cs typeface="Garamond"/>
                <a:sym typeface="Garamond"/>
              </a:rPr>
              <a:t>Özgüvenleri yüksektir.</a:t>
            </a:r>
          </a:p>
          <a:p>
            <a:pPr marL="571500" marR="0" lvl="0" indent="-571500" algn="just" rtl="0">
              <a:lnSpc>
                <a:spcPct val="90000"/>
              </a:lnSpc>
              <a:spcBef>
                <a:spcPts val="0"/>
              </a:spcBef>
              <a:spcAft>
                <a:spcPts val="0"/>
              </a:spcAft>
              <a:buClr>
                <a:schemeClr val="accent1"/>
              </a:buClr>
              <a:buSzPct val="68000"/>
            </a:pPr>
            <a:endParaRPr b="0" i="0" u="none" strike="noStrike" cap="none" smtClean="0">
              <a:solidFill>
                <a:schemeClr val="dk1"/>
              </a:solidFill>
              <a:latin typeface="Garamond"/>
              <a:ea typeface="Garamond"/>
              <a:cs typeface="Garamond"/>
              <a:sym typeface="Garamond"/>
            </a:endParaRPr>
          </a:p>
          <a:p>
            <a:pPr marL="571500" marR="0" lvl="0" indent="-571500" algn="just" rtl="0">
              <a:lnSpc>
                <a:spcPct val="90000"/>
              </a:lnSpc>
              <a:spcBef>
                <a:spcPts val="400"/>
              </a:spcBef>
              <a:spcAft>
                <a:spcPts val="0"/>
              </a:spcAft>
              <a:buClr>
                <a:schemeClr val="accent1"/>
              </a:buClr>
              <a:buSzPct val="68000"/>
              <a:buFont typeface="Noto Sans Symbols"/>
              <a:buChar char="❑"/>
            </a:pPr>
            <a:r>
              <a:rPr lang="tr-TR" sz="3200" b="0" i="0" u="none" strike="noStrike" cap="none" dirty="0" smtClean="0">
                <a:solidFill>
                  <a:schemeClr val="dk1"/>
                </a:solidFill>
                <a:latin typeface="Garamond"/>
                <a:ea typeface="Garamond"/>
                <a:cs typeface="Garamond"/>
                <a:sym typeface="Garamond"/>
              </a:rPr>
              <a:t>Mükemmeliyetçidirler.</a:t>
            </a:r>
          </a:p>
          <a:p>
            <a:pPr marL="0" marR="0" lvl="0" indent="0" algn="just" rtl="0">
              <a:lnSpc>
                <a:spcPct val="90000"/>
              </a:lnSpc>
              <a:spcBef>
                <a:spcPts val="400"/>
              </a:spcBef>
              <a:spcAft>
                <a:spcPts val="0"/>
              </a:spcAft>
              <a:buClr>
                <a:schemeClr val="accent1"/>
              </a:buClr>
              <a:buSzPct val="25000"/>
              <a:buFont typeface="Noto Sans Symbols"/>
              <a:buNone/>
            </a:pPr>
            <a:endParaRPr b="0" i="0" u="none" strike="noStrike" cap="none" smtClean="0">
              <a:solidFill>
                <a:schemeClr val="dk1"/>
              </a:solidFill>
              <a:latin typeface="Garamond"/>
              <a:ea typeface="Garamond"/>
              <a:cs typeface="Garamond"/>
              <a:sym typeface="Garamond"/>
            </a:endParaRPr>
          </a:p>
          <a:p>
            <a:pPr marL="571500" marR="0" lvl="0" indent="-571500" algn="just" rtl="0">
              <a:lnSpc>
                <a:spcPct val="90000"/>
              </a:lnSpc>
              <a:spcBef>
                <a:spcPts val="400"/>
              </a:spcBef>
              <a:spcAft>
                <a:spcPts val="0"/>
              </a:spcAft>
              <a:buClr>
                <a:schemeClr val="accent1"/>
              </a:buClr>
              <a:buSzPct val="68000"/>
              <a:buFont typeface="Noto Sans Symbols"/>
              <a:buChar char="❑"/>
            </a:pPr>
            <a:r>
              <a:rPr lang="tr-TR" sz="3200" b="0" i="0" u="none" strike="noStrike" cap="none" dirty="0" smtClean="0">
                <a:solidFill>
                  <a:schemeClr val="dk1"/>
                </a:solidFill>
                <a:latin typeface="Garamond"/>
                <a:ea typeface="Garamond"/>
                <a:cs typeface="Garamond"/>
                <a:sym typeface="Garamond"/>
              </a:rPr>
              <a:t>Meseleleri sorgular, net bir şekilde düşünür, ilişkileri fark eder ve anlamları idrak ederler.</a:t>
            </a:r>
          </a:p>
          <a:p>
            <a:pPr marL="0" marR="0" lvl="0" indent="0" algn="just" rtl="0">
              <a:lnSpc>
                <a:spcPct val="90000"/>
              </a:lnSpc>
              <a:spcBef>
                <a:spcPts val="400"/>
              </a:spcBef>
              <a:spcAft>
                <a:spcPts val="0"/>
              </a:spcAft>
              <a:buClr>
                <a:schemeClr val="accent1"/>
              </a:buClr>
              <a:buSzPct val="25000"/>
              <a:buFont typeface="Noto Sans Symbols"/>
              <a:buNone/>
            </a:pPr>
            <a:endParaRPr b="0" i="0" u="none" strike="noStrike" cap="none" smtClean="0">
              <a:solidFill>
                <a:schemeClr val="dk1"/>
              </a:solidFill>
              <a:latin typeface="Garamond"/>
              <a:ea typeface="Garamond"/>
              <a:cs typeface="Garamond"/>
              <a:sym typeface="Garamond"/>
            </a:endParaRPr>
          </a:p>
          <a:p>
            <a:pPr marL="571500" marR="0" lvl="0" indent="-571500" algn="just" rtl="0">
              <a:lnSpc>
                <a:spcPct val="90000"/>
              </a:lnSpc>
              <a:spcBef>
                <a:spcPts val="400"/>
              </a:spcBef>
              <a:spcAft>
                <a:spcPts val="0"/>
              </a:spcAft>
              <a:buClr>
                <a:schemeClr val="accent1"/>
              </a:buClr>
              <a:buSzPct val="68000"/>
              <a:buFont typeface="Noto Sans Symbols"/>
              <a:buChar char="❑"/>
            </a:pPr>
            <a:r>
              <a:rPr lang="tr-TR" sz="3200" b="0" i="0" u="none" strike="noStrike" cap="none" dirty="0" smtClean="0">
                <a:solidFill>
                  <a:schemeClr val="dk1"/>
                </a:solidFill>
                <a:latin typeface="Garamond"/>
                <a:ea typeface="Garamond"/>
                <a:cs typeface="Garamond"/>
                <a:sym typeface="Garamond"/>
              </a:rPr>
              <a:t>Azimli ve sebatkardırlar.</a:t>
            </a:r>
          </a:p>
          <a:p>
            <a:pPr marL="365760" marR="0" lvl="0" indent="-264160" algn="l" rtl="0">
              <a:lnSpc>
                <a:spcPct val="90000"/>
              </a:lnSpc>
              <a:spcBef>
                <a:spcPts val="400"/>
              </a:spcBef>
              <a:spcAft>
                <a:spcPts val="0"/>
              </a:spcAft>
              <a:buClr>
                <a:schemeClr val="accent1"/>
              </a:buClr>
              <a:buSzPct val="68000"/>
              <a:buFont typeface="Noto Sans Symbols"/>
              <a:buNone/>
            </a:pPr>
            <a:endParaRPr sz="2700" b="0" i="0" u="none" strike="noStrike" cap="none">
              <a:solidFill>
                <a:schemeClr val="dk1"/>
              </a:solidFill>
              <a:latin typeface="Rambla"/>
              <a:ea typeface="Rambla"/>
              <a:cs typeface="Rambla"/>
              <a:sym typeface="Rambla"/>
            </a:endParaRPr>
          </a:p>
        </p:txBody>
      </p:sp>
      <p:sp>
        <p:nvSpPr>
          <p:cNvPr id="5"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50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669925" marR="0" lvl="0" indent="-581025" algn="just" rtl="0">
              <a:lnSpc>
                <a:spcPct val="150000"/>
              </a:lnSpc>
              <a:spcBef>
                <a:spcPts val="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Başkalarıyla kolayca işbirliği yaparlar</a:t>
            </a:r>
            <a:r>
              <a:rPr lang="tr-TR" sz="3200" b="0" i="0" u="none" strike="noStrike" cap="none" dirty="0" smtClean="0">
                <a:solidFill>
                  <a:schemeClr val="dk1"/>
                </a:solidFill>
                <a:latin typeface="Garamond"/>
                <a:ea typeface="Garamond"/>
                <a:cs typeface="Garamond"/>
                <a:sym typeface="Garamond"/>
              </a:rPr>
              <a:t>.</a:t>
            </a:r>
            <a:endParaRPr sz="1200" b="0" i="0" u="none" strike="noStrike" cap="none">
              <a:solidFill>
                <a:schemeClr val="dk1"/>
              </a:solidFill>
              <a:latin typeface="Garamond"/>
              <a:ea typeface="Garamond"/>
              <a:cs typeface="Garamond"/>
              <a:sym typeface="Garamond"/>
            </a:endParaRPr>
          </a:p>
          <a:p>
            <a:pPr marL="669925" marR="0" lvl="0" indent="-581025"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Kolayca ezberleme ve ezberlediklerini de uzun süre belleklerinde koruyabilme özelliğine sahiptirler</a:t>
            </a:r>
            <a:r>
              <a:rPr lang="tr-TR" sz="3200" b="0" i="0" u="none" strike="noStrike" cap="none" dirty="0" smtClean="0">
                <a:solidFill>
                  <a:schemeClr val="dk1"/>
                </a:solidFill>
                <a:latin typeface="Garamond"/>
                <a:ea typeface="Garamond"/>
                <a:cs typeface="Garamond"/>
                <a:sym typeface="Garamond"/>
              </a:rPr>
              <a:t>.</a:t>
            </a:r>
            <a:endParaRPr sz="1600" b="0" i="0" u="none" strike="noStrike" cap="none">
              <a:solidFill>
                <a:schemeClr val="dk1"/>
              </a:solidFill>
              <a:latin typeface="Garamond"/>
              <a:ea typeface="Garamond"/>
              <a:cs typeface="Garamond"/>
              <a:sym typeface="Garamond"/>
            </a:endParaRPr>
          </a:p>
          <a:p>
            <a:pPr marL="669925" marR="0" lvl="0" indent="-581025" algn="just" rtl="0">
              <a:lnSpc>
                <a:spcPct val="150000"/>
              </a:lnSpc>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Kendi başlarına okumayı öğrenebilirler.</a:t>
            </a:r>
          </a:p>
        </p:txBody>
      </p:sp>
      <p:sp>
        <p:nvSpPr>
          <p:cNvPr id="5"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515"/>
          <p:cNvSpPr txBox="1">
            <a:spLocks noGrp="1"/>
          </p:cNvSpPr>
          <p:nvPr>
            <p:ph type="body" idx="1"/>
          </p:nvPr>
        </p:nvSpPr>
        <p:spPr>
          <a:xfrm>
            <a:off x="457200" y="1844675"/>
            <a:ext cx="8229600" cy="4248149"/>
          </a:xfrm>
          <a:prstGeom prst="rect">
            <a:avLst/>
          </a:prstGeom>
          <a:noFill/>
          <a:ln>
            <a:noFill/>
          </a:ln>
        </p:spPr>
        <p:txBody>
          <a:bodyPr lIns="91425" tIns="45700" rIns="91425" bIns="45700" anchor="t" anchorCtr="0">
            <a:noAutofit/>
          </a:bodyPr>
          <a:lstStyle/>
          <a:p>
            <a:pPr marL="669925" marR="0" lvl="0" indent="-581025" algn="just" rtl="0">
              <a:lnSpc>
                <a:spcPct val="130000"/>
              </a:lnSpc>
              <a:spcBef>
                <a:spcPts val="0"/>
              </a:spcBef>
              <a:spcAft>
                <a:spcPts val="0"/>
              </a:spcAft>
              <a:buClr>
                <a:schemeClr val="accent1"/>
              </a:buClr>
              <a:buSzPct val="66907"/>
              <a:buFont typeface="Noto Sans Symbols"/>
              <a:buChar char="❑"/>
            </a:pPr>
            <a:r>
              <a:rPr lang="tr-TR" sz="2600" b="0" i="0" u="none" strike="noStrike" cap="none" dirty="0">
                <a:solidFill>
                  <a:schemeClr val="dk1"/>
                </a:solidFill>
                <a:latin typeface="Garamond"/>
                <a:ea typeface="Garamond"/>
                <a:cs typeface="Garamond"/>
                <a:sym typeface="Garamond"/>
              </a:rPr>
              <a:t>Sayılara erkenden ilgi duyma ve matematiksel akıl yürütme başarısı yüksektir</a:t>
            </a:r>
            <a:r>
              <a:rPr lang="tr-TR" sz="2600" b="0" i="0" u="none" strike="noStrike" cap="none" dirty="0" smtClean="0">
                <a:solidFill>
                  <a:schemeClr val="dk1"/>
                </a:solidFill>
                <a:latin typeface="Garamond"/>
                <a:ea typeface="Garamond"/>
                <a:cs typeface="Garamond"/>
                <a:sym typeface="Garamond"/>
              </a:rPr>
              <a:t>.</a:t>
            </a:r>
            <a:endParaRPr sz="2600" b="0" i="0" u="none" strike="noStrike" cap="none">
              <a:solidFill>
                <a:schemeClr val="dk1"/>
              </a:solidFill>
              <a:latin typeface="Garamond"/>
              <a:ea typeface="Garamond"/>
              <a:cs typeface="Garamond"/>
              <a:sym typeface="Garamond"/>
            </a:endParaRPr>
          </a:p>
          <a:p>
            <a:pPr marL="669925" marR="0" lvl="0" indent="-581025" algn="just" rtl="0">
              <a:lnSpc>
                <a:spcPct val="130000"/>
              </a:lnSpc>
              <a:spcBef>
                <a:spcPts val="400"/>
              </a:spcBef>
              <a:spcAft>
                <a:spcPts val="0"/>
              </a:spcAft>
              <a:buClr>
                <a:schemeClr val="accent1"/>
              </a:buClr>
              <a:buSzPct val="66907"/>
              <a:buFont typeface="Noto Sans Symbols"/>
              <a:buChar char="❑"/>
            </a:pPr>
            <a:r>
              <a:rPr lang="tr-TR" sz="2600" b="0" i="0" u="none" strike="noStrike" cap="none" dirty="0">
                <a:solidFill>
                  <a:schemeClr val="dk1"/>
                </a:solidFill>
                <a:latin typeface="Garamond"/>
                <a:ea typeface="Garamond"/>
                <a:cs typeface="Garamond"/>
                <a:sym typeface="Garamond"/>
              </a:rPr>
              <a:t>Mükemmel, uzun süreli bellekleri vardır. Hafızaları güçlü olduğu için önemli detay, kavram ve prensipleri unutmazlar</a:t>
            </a:r>
            <a:r>
              <a:rPr lang="tr-TR" sz="2600" b="0" i="0" u="none" strike="noStrike" cap="none" dirty="0" smtClean="0">
                <a:solidFill>
                  <a:schemeClr val="dk1"/>
                </a:solidFill>
                <a:latin typeface="Garamond"/>
                <a:ea typeface="Garamond"/>
                <a:cs typeface="Garamond"/>
                <a:sym typeface="Garamond"/>
              </a:rPr>
              <a:t>.</a:t>
            </a:r>
            <a:endParaRPr sz="2600" b="0" i="0" u="none" strike="noStrike" cap="none">
              <a:solidFill>
                <a:schemeClr val="dk1"/>
              </a:solidFill>
              <a:latin typeface="Garamond"/>
              <a:ea typeface="Garamond"/>
              <a:cs typeface="Garamond"/>
              <a:sym typeface="Garamond"/>
            </a:endParaRPr>
          </a:p>
          <a:p>
            <a:pPr marL="669925" marR="0" lvl="0" indent="-581025" algn="just" rtl="0">
              <a:lnSpc>
                <a:spcPct val="130000"/>
              </a:lnSpc>
              <a:spcBef>
                <a:spcPts val="400"/>
              </a:spcBef>
              <a:spcAft>
                <a:spcPts val="0"/>
              </a:spcAft>
              <a:buClr>
                <a:schemeClr val="accent1"/>
              </a:buClr>
              <a:buSzPct val="66907"/>
              <a:buFont typeface="Noto Sans Symbols"/>
              <a:buChar char="❑"/>
            </a:pPr>
            <a:r>
              <a:rPr lang="tr-TR" sz="2600" b="0" i="0" u="none" strike="noStrike" cap="none" dirty="0">
                <a:solidFill>
                  <a:schemeClr val="dk1"/>
                </a:solidFill>
                <a:latin typeface="Garamond"/>
                <a:ea typeface="Garamond"/>
                <a:cs typeface="Garamond"/>
                <a:sym typeface="Garamond"/>
              </a:rPr>
              <a:t>Sebep sonuç ilişkisine ilgi duyarlar.</a:t>
            </a:r>
          </a:p>
          <a:p>
            <a:pPr marL="365760" marR="0" lvl="0" indent="-264160" algn="l" rtl="0">
              <a:lnSpc>
                <a:spcPct val="80000"/>
              </a:lnSpc>
              <a:spcBef>
                <a:spcPts val="400"/>
              </a:spcBef>
              <a:spcAft>
                <a:spcPts val="0"/>
              </a:spcAft>
              <a:buClr>
                <a:schemeClr val="accent1"/>
              </a:buClr>
              <a:buSzPct val="67058"/>
              <a:buFont typeface="Noto Sans Symbols"/>
              <a:buNone/>
            </a:pPr>
            <a:endParaRPr sz="1282" b="0" i="0" u="none" strike="noStrike" cap="none">
              <a:solidFill>
                <a:schemeClr val="dk1"/>
              </a:solidFill>
              <a:latin typeface="Rambla"/>
              <a:ea typeface="Rambla"/>
              <a:cs typeface="Rambla"/>
              <a:sym typeface="Rambla"/>
            </a:endParaRPr>
          </a:p>
        </p:txBody>
      </p:sp>
      <p:sp>
        <p:nvSpPr>
          <p:cNvPr id="5"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525"/>
          <p:cNvSpPr txBox="1">
            <a:spLocks noGrp="1"/>
          </p:cNvSpPr>
          <p:nvPr>
            <p:ph type="body" idx="1"/>
          </p:nvPr>
        </p:nvSpPr>
        <p:spPr>
          <a:xfrm>
            <a:off x="457200" y="1844675"/>
            <a:ext cx="8229600" cy="4321174"/>
          </a:xfrm>
          <a:prstGeom prst="rect">
            <a:avLst/>
          </a:prstGeom>
          <a:noFill/>
          <a:ln>
            <a:noFill/>
          </a:ln>
        </p:spPr>
        <p:txBody>
          <a:bodyPr lIns="91425" tIns="45700" rIns="91425" bIns="45700" anchor="t" anchorCtr="0">
            <a:noAutofit/>
          </a:bodyPr>
          <a:lstStyle/>
          <a:p>
            <a:pPr marL="669925" marR="0" lvl="0" indent="-581025" algn="just" rtl="0">
              <a:lnSpc>
                <a:spcPct val="140000"/>
              </a:lnSpc>
              <a:spcBef>
                <a:spcPts val="0"/>
              </a:spcBef>
              <a:spcAft>
                <a:spcPts val="0"/>
              </a:spcAft>
              <a:buClr>
                <a:schemeClr val="accent1"/>
              </a:buClr>
              <a:buSzPct val="68000"/>
              <a:buFont typeface="Noto Sans Symbols"/>
              <a:buChar char="❑"/>
            </a:pPr>
            <a:r>
              <a:rPr lang="tr-TR" sz="2800" b="0" i="0" u="none" strike="noStrike" cap="none" dirty="0">
                <a:solidFill>
                  <a:schemeClr val="dk1"/>
                </a:solidFill>
                <a:latin typeface="Garamond"/>
                <a:ea typeface="Garamond"/>
                <a:cs typeface="Garamond"/>
                <a:sym typeface="Garamond"/>
              </a:rPr>
              <a:t>Sanat, bilim, geometri, mekanik, teknoloji ya da müzik gibi alanlarda yüksek potansiyele sahiptirler</a:t>
            </a:r>
            <a:r>
              <a:rPr lang="tr-TR" sz="2800" b="0" i="0" u="none" strike="noStrike" cap="none" dirty="0" smtClean="0">
                <a:solidFill>
                  <a:schemeClr val="dk1"/>
                </a:solidFill>
                <a:latin typeface="Garamond"/>
                <a:ea typeface="Garamond"/>
                <a:cs typeface="Garamond"/>
                <a:sym typeface="Garamond"/>
              </a:rPr>
              <a:t>.</a:t>
            </a:r>
            <a:endParaRPr sz="1000" b="0" i="0" u="none" strike="noStrike" cap="none">
              <a:solidFill>
                <a:schemeClr val="dk1"/>
              </a:solidFill>
              <a:latin typeface="Garamond"/>
              <a:ea typeface="Garamond"/>
              <a:cs typeface="Garamond"/>
              <a:sym typeface="Garamond"/>
            </a:endParaRPr>
          </a:p>
          <a:p>
            <a:pPr marL="669925" marR="0" lvl="0" indent="-581025" algn="just" rtl="0">
              <a:lnSpc>
                <a:spcPct val="140000"/>
              </a:lnSpc>
              <a:spcBef>
                <a:spcPts val="400"/>
              </a:spcBef>
              <a:spcAft>
                <a:spcPts val="0"/>
              </a:spcAft>
              <a:buClr>
                <a:schemeClr val="accent1"/>
              </a:buClr>
              <a:buSzPct val="68000"/>
              <a:buFont typeface="Noto Sans Symbols"/>
              <a:buChar char="❑"/>
            </a:pPr>
            <a:r>
              <a:rPr lang="tr-TR" sz="2800" b="0" i="0" u="none" strike="noStrike" cap="none" dirty="0">
                <a:solidFill>
                  <a:schemeClr val="dk1"/>
                </a:solidFill>
                <a:latin typeface="Garamond"/>
                <a:ea typeface="Garamond"/>
                <a:cs typeface="Garamond"/>
                <a:sym typeface="Garamond"/>
              </a:rPr>
              <a:t>Gözlemleme güçleri fazladır. Esnek ve sıra dışı düşünürler</a:t>
            </a:r>
            <a:r>
              <a:rPr lang="tr-TR" sz="2800" b="0" i="0" u="none" strike="noStrike" cap="none" dirty="0" smtClean="0">
                <a:solidFill>
                  <a:schemeClr val="dk1"/>
                </a:solidFill>
                <a:latin typeface="Garamond"/>
                <a:ea typeface="Garamond"/>
                <a:cs typeface="Garamond"/>
                <a:sym typeface="Garamond"/>
              </a:rPr>
              <a:t>.</a:t>
            </a:r>
            <a:endParaRPr sz="800" b="0" i="0" u="none" strike="noStrike" cap="none">
              <a:solidFill>
                <a:schemeClr val="dk1"/>
              </a:solidFill>
              <a:latin typeface="Garamond"/>
              <a:ea typeface="Garamond"/>
              <a:cs typeface="Garamond"/>
              <a:sym typeface="Garamond"/>
            </a:endParaRPr>
          </a:p>
          <a:p>
            <a:pPr marL="669925" marR="0" lvl="0" indent="-581025" algn="just" rtl="0">
              <a:lnSpc>
                <a:spcPct val="140000"/>
              </a:lnSpc>
              <a:spcBef>
                <a:spcPts val="400"/>
              </a:spcBef>
              <a:spcAft>
                <a:spcPts val="0"/>
              </a:spcAft>
              <a:buClr>
                <a:schemeClr val="accent1"/>
              </a:buClr>
              <a:buSzPct val="68000"/>
              <a:buFont typeface="Noto Sans Symbols"/>
              <a:buChar char="❑"/>
            </a:pPr>
            <a:r>
              <a:rPr lang="tr-TR" sz="2800" b="0" i="0" u="none" strike="noStrike" cap="none" dirty="0">
                <a:solidFill>
                  <a:schemeClr val="dk1"/>
                </a:solidFill>
                <a:latin typeface="Garamond"/>
                <a:ea typeface="Garamond"/>
                <a:cs typeface="Garamond"/>
                <a:sym typeface="Garamond"/>
              </a:rPr>
              <a:t>Hayal güçleri yüksektir. Sanat dallarında orijinal eserler verirler.</a:t>
            </a:r>
          </a:p>
          <a:p>
            <a:pPr marL="365760" marR="0" lvl="0" indent="-264160" algn="l" rtl="0">
              <a:lnSpc>
                <a:spcPct val="80000"/>
              </a:lnSpc>
              <a:spcBef>
                <a:spcPts val="400"/>
              </a:spcBef>
              <a:spcAft>
                <a:spcPts val="0"/>
              </a:spcAft>
              <a:buClr>
                <a:schemeClr val="accent1"/>
              </a:buClr>
              <a:buSzPct val="66763"/>
              <a:buFont typeface="Noto Sans Symbols"/>
              <a:buNone/>
            </a:pPr>
            <a:endParaRPr sz="1080" b="0" i="0" u="none" strike="noStrike" cap="none">
              <a:solidFill>
                <a:schemeClr val="dk1"/>
              </a:solidFill>
              <a:latin typeface="Rambla"/>
              <a:ea typeface="Rambla"/>
              <a:cs typeface="Rambla"/>
              <a:sym typeface="Rambla"/>
            </a:endParaRPr>
          </a:p>
        </p:txBody>
      </p:sp>
      <p:sp>
        <p:nvSpPr>
          <p:cNvPr id="5"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65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Yeteneklilerde Doğru Bilinen Yanlışlar</a:t>
            </a:r>
          </a:p>
        </p:txBody>
      </p:sp>
      <p:graphicFrame>
        <p:nvGraphicFramePr>
          <p:cNvPr id="5" name="Shape 661"/>
          <p:cNvGraphicFramePr/>
          <p:nvPr/>
        </p:nvGraphicFramePr>
        <p:xfrm>
          <a:off x="387350" y="1776413"/>
          <a:ext cx="8424950" cy="4729050"/>
        </p:xfrm>
        <a:graphic>
          <a:graphicData uri="http://schemas.openxmlformats.org/drawingml/2006/table">
            <a:tbl>
              <a:tblPr firstRow="1" bandRow="1">
                <a:noFill/>
              </a:tblPr>
              <a:tblGrid>
                <a:gridCol w="4212475"/>
                <a:gridCol w="4212475"/>
              </a:tblGrid>
              <a:tr h="2407500">
                <a:tc>
                  <a:txBody>
                    <a:bodyPr/>
                    <a:lstStyle/>
                    <a:p>
                      <a:pPr marL="457200" marR="0" lvl="0" indent="-457200" algn="l" rtl="0">
                        <a:lnSpc>
                          <a:spcPct val="100000"/>
                        </a:lnSpc>
                        <a:spcBef>
                          <a:spcPts val="0"/>
                        </a:spcBef>
                        <a:buClr>
                          <a:srgbClr val="FF0000"/>
                        </a:buClr>
                        <a:buSzPct val="100000"/>
                        <a:buFont typeface="Noto Sans Symbols"/>
                        <a:buChar char="❑"/>
                      </a:pPr>
                      <a:r>
                        <a:rPr lang="tr-TR" sz="3200" b="0" i="0" u="none" strike="noStrike" cap="none" dirty="0">
                          <a:solidFill>
                            <a:srgbClr val="FF0000"/>
                          </a:solidFill>
                          <a:latin typeface="Garamond"/>
                          <a:ea typeface="Garamond"/>
                          <a:cs typeface="Garamond"/>
                          <a:sym typeface="Garamond"/>
                        </a:rPr>
                        <a:t>Özel yetenekli çocuklar başkaları kendilerine söylemedikçe farklı olduklarını bilmezler.</a:t>
                      </a:r>
                    </a:p>
                  </a:txBody>
                  <a:tcPr marL="91450" marR="91450" marT="45725" marB="45725">
                    <a:solidFill>
                      <a:srgbClr val="F4FCE3"/>
                    </a:solidFill>
                  </a:tcPr>
                </a:tc>
                <a:tc>
                  <a:txBody>
                    <a:bodyPr/>
                    <a:lstStyle/>
                    <a:p>
                      <a:pPr marL="457200" marR="0" lvl="0" indent="-457200" algn="l" rtl="0">
                        <a:lnSpc>
                          <a:spcPct val="100000"/>
                        </a:lnSpc>
                        <a:spcBef>
                          <a:spcPts val="0"/>
                        </a:spcBef>
                        <a:buClr>
                          <a:srgbClr val="002060"/>
                        </a:buClr>
                        <a:buSzPct val="100000"/>
                        <a:buFont typeface="Noto Sans Symbols"/>
                        <a:buChar char="❑"/>
                      </a:pPr>
                      <a:r>
                        <a:rPr lang="tr-TR" sz="3200" b="0" i="0" u="none" strike="noStrike" cap="none">
                          <a:solidFill>
                            <a:srgbClr val="002060"/>
                          </a:solidFill>
                          <a:latin typeface="Garamond"/>
                          <a:ea typeface="Garamond"/>
                          <a:cs typeface="Garamond"/>
                          <a:sym typeface="Garamond"/>
                        </a:rPr>
                        <a:t>Yardım almaksızın kendi yollarını kendileri bulurlar.</a:t>
                      </a:r>
                    </a:p>
                  </a:txBody>
                  <a:tcPr marL="91450" marR="91450" marT="45725" marB="45725">
                    <a:solidFill>
                      <a:srgbClr val="F4FCE3"/>
                    </a:solidFill>
                  </a:tcPr>
                </a:tc>
              </a:tr>
              <a:tr h="2199200">
                <a:tc>
                  <a:txBody>
                    <a:bodyPr/>
                    <a:lstStyle/>
                    <a:p>
                      <a:pPr marL="457200" marR="0" lvl="0" indent="-457200" algn="l" rtl="0">
                        <a:lnSpc>
                          <a:spcPct val="100000"/>
                        </a:lnSpc>
                        <a:spcBef>
                          <a:spcPts val="0"/>
                        </a:spcBef>
                        <a:buClr>
                          <a:srgbClr val="002060"/>
                        </a:buClr>
                        <a:buSzPct val="100000"/>
                        <a:buFont typeface="Noto Sans Symbols"/>
                        <a:buChar char="❑"/>
                      </a:pPr>
                      <a:r>
                        <a:rPr lang="tr-TR" sz="3200" b="0" i="0" u="none" strike="noStrike" cap="none">
                          <a:solidFill>
                            <a:srgbClr val="002060"/>
                          </a:solidFill>
                          <a:latin typeface="Garamond"/>
                          <a:ea typeface="Garamond"/>
                          <a:cs typeface="Garamond"/>
                          <a:sym typeface="Garamond"/>
                        </a:rPr>
                        <a:t>Disipline etmek diğer çocuklardan daha zordur.</a:t>
                      </a:r>
                    </a:p>
                  </a:txBody>
                  <a:tcPr marL="91450" marR="91450" marT="45725" marB="45725">
                    <a:solidFill>
                      <a:srgbClr val="F4FCE3"/>
                    </a:solidFill>
                  </a:tcPr>
                </a:tc>
                <a:tc>
                  <a:txBody>
                    <a:bodyPr/>
                    <a:lstStyle/>
                    <a:p>
                      <a:pPr marL="457200" marR="0" lvl="0" indent="-457200" algn="l" rtl="0">
                        <a:lnSpc>
                          <a:spcPct val="100000"/>
                        </a:lnSpc>
                        <a:spcBef>
                          <a:spcPts val="0"/>
                        </a:spcBef>
                        <a:buClr>
                          <a:srgbClr val="FF0000"/>
                        </a:buClr>
                        <a:buSzPct val="100000"/>
                        <a:buFont typeface="Noto Sans Symbols"/>
                        <a:buChar char="❑"/>
                      </a:pPr>
                      <a:r>
                        <a:rPr lang="tr-TR" sz="3200" b="0" i="0" u="none" strike="noStrike" cap="none" dirty="0">
                          <a:solidFill>
                            <a:srgbClr val="FF0000"/>
                          </a:solidFill>
                          <a:latin typeface="Garamond"/>
                          <a:ea typeface="Garamond"/>
                          <a:cs typeface="Garamond"/>
                          <a:sym typeface="Garamond"/>
                        </a:rPr>
                        <a:t>Akademik, fiziksel, toplumsal ve duygusal açılardan eşit gelişirler.</a:t>
                      </a:r>
                    </a:p>
                  </a:txBody>
                  <a:tcPr marL="91450" marR="91450" marT="45725" marB="45725">
                    <a:solidFill>
                      <a:srgbClr val="F4FCE3"/>
                    </a:solidFill>
                  </a:tcPr>
                </a:tc>
              </a:tr>
            </a:tbl>
          </a:graphicData>
        </a:graphic>
      </p:graphicFrame>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66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Yeteneklilerde Doğru Bilinen Yanlışlar</a:t>
            </a:r>
          </a:p>
        </p:txBody>
      </p:sp>
      <p:graphicFrame>
        <p:nvGraphicFramePr>
          <p:cNvPr id="5" name="Shape 671"/>
          <p:cNvGraphicFramePr/>
          <p:nvPr/>
        </p:nvGraphicFramePr>
        <p:xfrm>
          <a:off x="155575" y="1719261"/>
          <a:ext cx="8702705" cy="4638696"/>
        </p:xfrm>
        <a:graphic>
          <a:graphicData uri="http://schemas.openxmlformats.org/drawingml/2006/table">
            <a:tbl>
              <a:tblPr>
                <a:noFill/>
              </a:tblPr>
              <a:tblGrid>
                <a:gridCol w="4051769"/>
                <a:gridCol w="4650936"/>
              </a:tblGrid>
              <a:tr h="2319348">
                <a:tc>
                  <a:txBody>
                    <a:bodyPr/>
                    <a:lstStyle/>
                    <a:p>
                      <a:pPr marL="457200" marR="0" lvl="0" indent="-457200" algn="l" rtl="0">
                        <a:spcBef>
                          <a:spcPts val="0"/>
                        </a:spcBef>
                        <a:buClr>
                          <a:srgbClr val="002060"/>
                        </a:buClr>
                        <a:buSzPct val="100000"/>
                        <a:buFont typeface="Noto Sans Symbols"/>
                        <a:buChar char="❑"/>
                      </a:pPr>
                      <a:r>
                        <a:rPr lang="tr-TR" sz="3200" b="0" i="0" u="none" strike="noStrike" cap="none" dirty="0">
                          <a:solidFill>
                            <a:srgbClr val="002060"/>
                          </a:solidFill>
                          <a:latin typeface="Garamond"/>
                          <a:ea typeface="Garamond"/>
                          <a:cs typeface="Garamond"/>
                          <a:sym typeface="Garamond"/>
                        </a:rPr>
                        <a:t>Özel Yetenekli çocuklar bencil ve benmerkezcidirler.</a:t>
                      </a:r>
                    </a:p>
                  </a:txBody>
                  <a:tcPr marL="91450" marR="91450" marT="45725" marB="45725">
                    <a:lnL w="12700" cap="flat" cmpd="sng">
                      <a:solidFill>
                        <a:srgbClr val="7CCA62"/>
                      </a:solidFill>
                      <a:prstDash val="solid"/>
                      <a:round/>
                      <a:headEnd type="none" w="med" len="med"/>
                      <a:tailEnd type="none" w="med" len="med"/>
                    </a:lnL>
                    <a:lnR w="12700" cap="flat" cmpd="sng">
                      <a:solidFill>
                        <a:srgbClr val="7CCA62"/>
                      </a:solidFill>
                      <a:prstDash val="solid"/>
                      <a:round/>
                      <a:headEnd type="none" w="med" len="med"/>
                      <a:tailEnd type="none" w="med" len="med"/>
                    </a:lnR>
                    <a:lnT w="12700" cap="flat" cmpd="sng">
                      <a:solidFill>
                        <a:srgbClr val="7CCA62"/>
                      </a:solidFill>
                      <a:prstDash val="solid"/>
                      <a:round/>
                      <a:headEnd type="none" w="med" len="med"/>
                      <a:tailEnd type="none" w="med" len="med"/>
                    </a:lnT>
                    <a:lnB w="12700" cap="flat" cmpd="sng">
                      <a:solidFill>
                        <a:srgbClr val="7CCA62"/>
                      </a:solidFill>
                      <a:prstDash val="solid"/>
                      <a:round/>
                      <a:headEnd type="none" w="med" len="med"/>
                      <a:tailEnd type="none" w="med" len="med"/>
                    </a:lnB>
                    <a:solidFill>
                      <a:srgbClr val="F4FCE3"/>
                    </a:solidFill>
                  </a:tcPr>
                </a:tc>
                <a:tc>
                  <a:txBody>
                    <a:bodyPr/>
                    <a:lstStyle/>
                    <a:p>
                      <a:pPr marL="457200" marR="0" lvl="0" indent="-457200" algn="l" rtl="0">
                        <a:spcBef>
                          <a:spcPts val="0"/>
                        </a:spcBef>
                        <a:buClr>
                          <a:srgbClr val="FF0000"/>
                        </a:buClr>
                        <a:buSzPct val="100000"/>
                        <a:buFont typeface="Noto Sans Symbols"/>
                        <a:buChar char="❑"/>
                      </a:pPr>
                      <a:r>
                        <a:rPr lang="tr-TR" sz="3200" b="0" i="0" u="none" strike="noStrike" cap="none">
                          <a:solidFill>
                            <a:srgbClr val="FF0000"/>
                          </a:solidFill>
                          <a:latin typeface="Garamond"/>
                          <a:ea typeface="Garamond"/>
                          <a:cs typeface="Garamond"/>
                          <a:sym typeface="Garamond"/>
                        </a:rPr>
                        <a:t>Özel Yetenekli çocuklar çok duygusal oldukları için gerçek yaşama ayak uyduramazlar.</a:t>
                      </a:r>
                    </a:p>
                  </a:txBody>
                  <a:tcPr marL="91450" marR="91450" marT="45725" marB="45725">
                    <a:lnL w="12700" cap="flat" cmpd="sng">
                      <a:solidFill>
                        <a:srgbClr val="7CCA62"/>
                      </a:solidFill>
                      <a:prstDash val="solid"/>
                      <a:round/>
                      <a:headEnd type="none" w="med" len="med"/>
                      <a:tailEnd type="none" w="med" len="med"/>
                    </a:lnL>
                    <a:lnR w="12700" cap="flat" cmpd="sng">
                      <a:solidFill>
                        <a:srgbClr val="7CCA62"/>
                      </a:solidFill>
                      <a:prstDash val="solid"/>
                      <a:round/>
                      <a:headEnd type="none" w="med" len="med"/>
                      <a:tailEnd type="none" w="med" len="med"/>
                    </a:lnR>
                    <a:lnT w="12700" cap="flat" cmpd="sng">
                      <a:solidFill>
                        <a:srgbClr val="7CCA62"/>
                      </a:solidFill>
                      <a:prstDash val="solid"/>
                      <a:round/>
                      <a:headEnd type="none" w="med" len="med"/>
                      <a:tailEnd type="none" w="med" len="med"/>
                    </a:lnT>
                    <a:lnB w="12700" cap="flat" cmpd="sng">
                      <a:solidFill>
                        <a:srgbClr val="7CCA62"/>
                      </a:solidFill>
                      <a:prstDash val="solid"/>
                      <a:round/>
                      <a:headEnd type="none" w="med" len="med"/>
                      <a:tailEnd type="none" w="med" len="med"/>
                    </a:lnB>
                    <a:solidFill>
                      <a:srgbClr val="F4FCE3"/>
                    </a:solidFill>
                  </a:tcPr>
                </a:tc>
              </a:tr>
              <a:tr h="2319348">
                <a:tc>
                  <a:txBody>
                    <a:bodyPr/>
                    <a:lstStyle/>
                    <a:p>
                      <a:pPr marL="457200" marR="0" lvl="0" indent="-457200" algn="l" rtl="0">
                        <a:spcBef>
                          <a:spcPts val="0"/>
                        </a:spcBef>
                        <a:buClr>
                          <a:srgbClr val="FF0000"/>
                        </a:buClr>
                        <a:buSzPct val="100000"/>
                        <a:buFont typeface="Noto Sans Symbols"/>
                        <a:buChar char="❑"/>
                      </a:pPr>
                      <a:r>
                        <a:rPr lang="tr-TR" sz="3200" b="0" i="0" u="none" strike="noStrike" cap="none">
                          <a:solidFill>
                            <a:srgbClr val="FF0000"/>
                          </a:solidFill>
                          <a:latin typeface="Garamond"/>
                          <a:ea typeface="Garamond"/>
                          <a:cs typeface="Garamond"/>
                          <a:sym typeface="Garamond"/>
                        </a:rPr>
                        <a:t>Büyük kafalı, çelimsiz olurlar.</a:t>
                      </a:r>
                    </a:p>
                  </a:txBody>
                  <a:tcPr marL="91450" marR="91450" marT="45725" marB="45725">
                    <a:lnL w="12700" cap="flat" cmpd="sng">
                      <a:solidFill>
                        <a:srgbClr val="7CCA62"/>
                      </a:solidFill>
                      <a:prstDash val="solid"/>
                      <a:round/>
                      <a:headEnd type="none" w="med" len="med"/>
                      <a:tailEnd type="none" w="med" len="med"/>
                    </a:lnL>
                    <a:lnR w="12700" cap="flat" cmpd="sng">
                      <a:solidFill>
                        <a:srgbClr val="7CCA62"/>
                      </a:solidFill>
                      <a:prstDash val="solid"/>
                      <a:round/>
                      <a:headEnd type="none" w="med" len="med"/>
                      <a:tailEnd type="none" w="med" len="med"/>
                    </a:lnR>
                    <a:lnT w="12700" cap="flat" cmpd="sng">
                      <a:solidFill>
                        <a:srgbClr val="7CCA62"/>
                      </a:solidFill>
                      <a:prstDash val="solid"/>
                      <a:round/>
                      <a:headEnd type="none" w="med" len="med"/>
                      <a:tailEnd type="none" w="med" len="med"/>
                    </a:lnT>
                    <a:lnB w="12700" cap="flat" cmpd="sng">
                      <a:solidFill>
                        <a:srgbClr val="7CCA62"/>
                      </a:solidFill>
                      <a:prstDash val="solid"/>
                      <a:round/>
                      <a:headEnd type="none" w="med" len="med"/>
                      <a:tailEnd type="none" w="med" len="med"/>
                    </a:lnB>
                    <a:solidFill>
                      <a:srgbClr val="F4FCE3"/>
                    </a:solidFill>
                  </a:tcPr>
                </a:tc>
                <a:tc>
                  <a:txBody>
                    <a:bodyPr/>
                    <a:lstStyle/>
                    <a:p>
                      <a:pPr marL="457200" marR="0" lvl="0" indent="-457200" algn="l" rtl="0">
                        <a:spcBef>
                          <a:spcPts val="0"/>
                        </a:spcBef>
                        <a:buClr>
                          <a:srgbClr val="002060"/>
                        </a:buClr>
                        <a:buSzPct val="100000"/>
                        <a:buFont typeface="Noto Sans Symbols"/>
                        <a:buChar char="❑"/>
                      </a:pPr>
                      <a:r>
                        <a:rPr lang="tr-TR" sz="3200" b="0" i="0" u="none" strike="noStrike" cap="none" dirty="0">
                          <a:solidFill>
                            <a:srgbClr val="002060"/>
                          </a:solidFill>
                          <a:latin typeface="Garamond"/>
                          <a:ea typeface="Garamond"/>
                          <a:cs typeface="Garamond"/>
                          <a:sym typeface="Garamond"/>
                        </a:rPr>
                        <a:t>Dünya olaylarına çok duyarlı oldukları için kolaylıkla intihar eğilimi gösterebilirler.</a:t>
                      </a:r>
                    </a:p>
                  </a:txBody>
                  <a:tcPr marL="91450" marR="91450" marT="45725" marB="45725">
                    <a:lnL w="12700" cap="flat" cmpd="sng">
                      <a:solidFill>
                        <a:srgbClr val="7CCA62"/>
                      </a:solidFill>
                      <a:prstDash val="solid"/>
                      <a:round/>
                      <a:headEnd type="none" w="med" len="med"/>
                      <a:tailEnd type="none" w="med" len="med"/>
                    </a:lnL>
                    <a:lnR w="12700" cap="flat" cmpd="sng">
                      <a:solidFill>
                        <a:srgbClr val="7CCA62"/>
                      </a:solidFill>
                      <a:prstDash val="solid"/>
                      <a:round/>
                      <a:headEnd type="none" w="med" len="med"/>
                      <a:tailEnd type="none" w="med" len="med"/>
                    </a:lnR>
                    <a:lnT w="12700" cap="flat" cmpd="sng">
                      <a:solidFill>
                        <a:srgbClr val="7CCA62"/>
                      </a:solidFill>
                      <a:prstDash val="solid"/>
                      <a:round/>
                      <a:headEnd type="none" w="med" len="med"/>
                      <a:tailEnd type="none" w="med" len="med"/>
                    </a:lnT>
                    <a:lnB w="12700" cap="flat" cmpd="sng">
                      <a:solidFill>
                        <a:srgbClr val="7CCA62"/>
                      </a:solidFill>
                      <a:prstDash val="solid"/>
                      <a:round/>
                      <a:headEnd type="none" w="med" len="med"/>
                      <a:tailEnd type="none" w="med" len="med"/>
                    </a:lnB>
                    <a:solidFill>
                      <a:srgbClr val="F4FCE3"/>
                    </a:solidFill>
                  </a:tcPr>
                </a:tc>
              </a:tr>
            </a:tbl>
          </a:graphicData>
        </a:graphic>
      </p:graphicFrame>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66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Yeteneklilerde Doğru Bilinen Yanlışlar</a:t>
            </a:r>
          </a:p>
        </p:txBody>
      </p:sp>
      <p:graphicFrame>
        <p:nvGraphicFramePr>
          <p:cNvPr id="5" name="Shape 681"/>
          <p:cNvGraphicFramePr/>
          <p:nvPr/>
        </p:nvGraphicFramePr>
        <p:xfrm>
          <a:off x="300037" y="1779588"/>
          <a:ext cx="8712950" cy="4581900"/>
        </p:xfrm>
        <a:graphic>
          <a:graphicData uri="http://schemas.openxmlformats.org/drawingml/2006/table">
            <a:tbl>
              <a:tblPr firstRow="1" bandRow="1">
                <a:noFill/>
              </a:tblPr>
              <a:tblGrid>
                <a:gridCol w="4356475"/>
                <a:gridCol w="4356475"/>
              </a:tblGrid>
              <a:tr h="2290950">
                <a:tc>
                  <a:txBody>
                    <a:bodyPr/>
                    <a:lstStyle/>
                    <a:p>
                      <a:pPr marL="342900" marR="0" lvl="0" indent="-342900" algn="l" rtl="0">
                        <a:lnSpc>
                          <a:spcPct val="100000"/>
                        </a:lnSpc>
                        <a:spcBef>
                          <a:spcPts val="0"/>
                        </a:spcBef>
                        <a:buClr>
                          <a:srgbClr val="FF0000"/>
                        </a:buClr>
                        <a:buSzPct val="100000"/>
                        <a:buFont typeface="Noto Sans Symbols"/>
                        <a:buChar char="❑"/>
                      </a:pPr>
                      <a:r>
                        <a:rPr lang="tr-TR" sz="3200" b="0" i="0" u="none" strike="noStrike" cap="none" dirty="0">
                          <a:solidFill>
                            <a:srgbClr val="FF0000"/>
                          </a:solidFill>
                          <a:latin typeface="Garamond"/>
                          <a:ea typeface="Garamond"/>
                          <a:cs typeface="Garamond"/>
                          <a:sym typeface="Garamond"/>
                        </a:rPr>
                        <a:t> Bu çocuklar zaten üstün, onlar için fazladan bir eğitime ihtiyaç yoktur.</a:t>
                      </a:r>
                    </a:p>
                  </a:txBody>
                  <a:tcPr marL="91450" marR="91450" marT="45725" marB="45725">
                    <a:solidFill>
                      <a:srgbClr val="F4FCE3"/>
                    </a:solidFill>
                  </a:tcPr>
                </a:tc>
                <a:tc>
                  <a:txBody>
                    <a:bodyPr/>
                    <a:lstStyle/>
                    <a:p>
                      <a:pPr marL="342900" marR="0" lvl="0" indent="-342900" algn="l" rtl="0">
                        <a:lnSpc>
                          <a:spcPct val="100000"/>
                        </a:lnSpc>
                        <a:spcBef>
                          <a:spcPts val="0"/>
                        </a:spcBef>
                        <a:buClr>
                          <a:srgbClr val="002060"/>
                        </a:buClr>
                        <a:buSzPct val="100000"/>
                        <a:buFont typeface="Noto Sans Symbols"/>
                        <a:buChar char="❑"/>
                      </a:pPr>
                      <a:r>
                        <a:rPr lang="tr-TR" sz="3200" b="0" i="0" u="none" strike="noStrike" cap="none">
                          <a:solidFill>
                            <a:srgbClr val="002060"/>
                          </a:solidFill>
                          <a:latin typeface="Garamond"/>
                          <a:ea typeface="Garamond"/>
                          <a:cs typeface="Garamond"/>
                          <a:sym typeface="Garamond"/>
                        </a:rPr>
                        <a:t> Özel yetenekliler, her ortamda kendilerini geliştirebilirler.</a:t>
                      </a:r>
                    </a:p>
                  </a:txBody>
                  <a:tcPr marL="91450" marR="91450" marT="45725" marB="45725">
                    <a:solidFill>
                      <a:srgbClr val="F4FCE3"/>
                    </a:solidFill>
                  </a:tcPr>
                </a:tc>
              </a:tr>
              <a:tr h="2290950">
                <a:tc>
                  <a:txBody>
                    <a:bodyPr/>
                    <a:lstStyle/>
                    <a:p>
                      <a:pPr marL="342900" marR="0" lvl="0" indent="-342900" algn="l" rtl="0">
                        <a:lnSpc>
                          <a:spcPct val="100000"/>
                        </a:lnSpc>
                        <a:spcBef>
                          <a:spcPts val="0"/>
                        </a:spcBef>
                        <a:buClr>
                          <a:srgbClr val="002060"/>
                        </a:buClr>
                        <a:buSzPct val="100000"/>
                        <a:buFont typeface="Noto Sans Symbols"/>
                        <a:buChar char="❑"/>
                      </a:pPr>
                      <a:r>
                        <a:rPr lang="tr-TR" sz="3200" b="0" i="0" u="none" strike="noStrike" cap="none">
                          <a:solidFill>
                            <a:srgbClr val="002060"/>
                          </a:solidFill>
                          <a:latin typeface="Garamond"/>
                          <a:ea typeface="Garamond"/>
                          <a:cs typeface="Garamond"/>
                          <a:sym typeface="Garamond"/>
                        </a:rPr>
                        <a:t> Özel yeteneklileri yetiştirmek kolaydır.</a:t>
                      </a:r>
                    </a:p>
                  </a:txBody>
                  <a:tcPr marL="91450" marR="91450" marT="45725" marB="45725">
                    <a:solidFill>
                      <a:srgbClr val="F4FCE3"/>
                    </a:solidFill>
                  </a:tcPr>
                </a:tc>
                <a:tc>
                  <a:txBody>
                    <a:bodyPr/>
                    <a:lstStyle/>
                    <a:p>
                      <a:pPr marL="342900" marR="0" lvl="0" indent="-342900" algn="l" rtl="0">
                        <a:lnSpc>
                          <a:spcPct val="100000"/>
                        </a:lnSpc>
                        <a:spcBef>
                          <a:spcPts val="0"/>
                        </a:spcBef>
                        <a:buClr>
                          <a:srgbClr val="FF0000"/>
                        </a:buClr>
                        <a:buSzPct val="100000"/>
                        <a:buFont typeface="Noto Sans Symbols"/>
                        <a:buChar char="❑"/>
                      </a:pPr>
                      <a:r>
                        <a:rPr lang="tr-TR" sz="3200" b="0" i="0" u="none" strike="noStrike" cap="none" dirty="0">
                          <a:solidFill>
                            <a:srgbClr val="FF0000"/>
                          </a:solidFill>
                          <a:latin typeface="Garamond"/>
                          <a:ea typeface="Garamond"/>
                          <a:cs typeface="Garamond"/>
                          <a:sym typeface="Garamond"/>
                        </a:rPr>
                        <a:t> Özel yetenekli çocuklar sosyal uyumsuz olurlar.</a:t>
                      </a:r>
                    </a:p>
                  </a:txBody>
                  <a:tcPr marL="91450" marR="91450" marT="45725" marB="45725">
                    <a:solidFill>
                      <a:srgbClr val="F4FCE3"/>
                    </a:solidFill>
                  </a:tcPr>
                </a:tc>
              </a:tr>
            </a:tbl>
          </a:graphicData>
        </a:graphic>
      </p:graphicFrame>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71604" y="428604"/>
            <a:ext cx="7772400" cy="1362075"/>
          </a:xfrm>
        </p:spPr>
        <p:txBody>
          <a:bodyPr>
            <a:normAutofit/>
          </a:bodyPr>
          <a:lstStyle/>
          <a:p>
            <a:r>
              <a:rPr lang="tr-TR" sz="3200" cap="none" dirty="0" smtClean="0">
                <a:solidFill>
                  <a:schemeClr val="dk1"/>
                </a:solidFill>
                <a:latin typeface="Verdana"/>
                <a:ea typeface="Verdana"/>
                <a:cs typeface="Verdana"/>
                <a:sym typeface="Verdana"/>
              </a:rPr>
              <a:t>Özel Yetenekli Birey Kimdir?</a:t>
            </a:r>
            <a:r>
              <a:rPr lang="tr-TR" sz="3200" dirty="0" smtClean="0"/>
              <a:t/>
            </a:r>
            <a:br>
              <a:rPr lang="tr-TR" sz="3200" dirty="0" smtClean="0"/>
            </a:br>
            <a:endParaRPr lang="tr-TR" sz="3200" dirty="0"/>
          </a:p>
        </p:txBody>
      </p:sp>
      <p:pic>
        <p:nvPicPr>
          <p:cNvPr id="5"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
        <p:nvSpPr>
          <p:cNvPr id="7" name="6 Dikdörtgen"/>
          <p:cNvSpPr/>
          <p:nvPr/>
        </p:nvSpPr>
        <p:spPr>
          <a:xfrm>
            <a:off x="571472" y="1500174"/>
            <a:ext cx="8072494" cy="4401205"/>
          </a:xfrm>
          <a:prstGeom prst="rect">
            <a:avLst/>
          </a:prstGeom>
        </p:spPr>
        <p:txBody>
          <a:bodyPr wrap="square">
            <a:spAutoFit/>
          </a:bodyPr>
          <a:lstStyle/>
          <a:p>
            <a:pPr algn="just"/>
            <a:r>
              <a:rPr lang="tr-TR" sz="2800" b="1" dirty="0" smtClean="0"/>
              <a:t>*</a:t>
            </a:r>
            <a:r>
              <a:rPr lang="tr-TR" sz="2800" dirty="0" smtClean="0"/>
              <a:t>  Özel yeteneklilerin tanılanması, bu çocuklara uygun eğitim olanaklarının sunulması açısından büyük önem taşımaktadır. Başka bir ifadeyle bir çocuktaki mevcut yetenekler ne kadar erken fark edilirse, o ölçüde çocuğa yeteneklerinin geliştirilmesi için uygun ortam sağlanabilir. Yalnızca merak veya etiketleme amaçlı yapılan tanılamaların hiçbir amacı yoktur. Aksine etiketlenen çocuk, bu farklılığı nedeniyle arkadaşları ve öğretmenleri tarafından </a:t>
            </a:r>
            <a:r>
              <a:rPr lang="tr-TR" sz="2800" dirty="0" err="1" smtClean="0"/>
              <a:t>tolere</a:t>
            </a:r>
            <a:r>
              <a:rPr lang="tr-TR" sz="2800" dirty="0" smtClean="0"/>
              <a:t> edilemeyerek çocuğun aleyhinde sonuçlar doğurabilir.</a:t>
            </a:r>
            <a:endParaRPr lang="tr-TR"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hape 691"/>
          <p:cNvGraphicFramePr/>
          <p:nvPr/>
        </p:nvGraphicFramePr>
        <p:xfrm>
          <a:off x="211137" y="1754188"/>
          <a:ext cx="8718582" cy="4603770"/>
        </p:xfrm>
        <a:graphic>
          <a:graphicData uri="http://schemas.openxmlformats.org/drawingml/2006/table">
            <a:tbl>
              <a:tblPr firstRow="1" bandRow="1">
                <a:noFill/>
              </a:tblPr>
              <a:tblGrid>
                <a:gridCol w="4359291"/>
                <a:gridCol w="4359291"/>
              </a:tblGrid>
              <a:tr h="2234180">
                <a:tc>
                  <a:txBody>
                    <a:bodyPr/>
                    <a:lstStyle/>
                    <a:p>
                      <a:pPr marL="342900" marR="0" lvl="0" indent="-342900" algn="l" rtl="0">
                        <a:spcBef>
                          <a:spcPts val="0"/>
                        </a:spcBef>
                        <a:buClr>
                          <a:srgbClr val="002060"/>
                        </a:buClr>
                        <a:buSzPct val="100000"/>
                        <a:buFont typeface="Noto Sans Symbols"/>
                        <a:buChar char="❑"/>
                      </a:pPr>
                      <a:r>
                        <a:rPr lang="tr-TR" sz="3200" b="0" i="0" u="none" strike="noStrike" cap="none" dirty="0">
                          <a:solidFill>
                            <a:srgbClr val="002060"/>
                          </a:solidFill>
                          <a:latin typeface="Garamond"/>
                          <a:ea typeface="Garamond"/>
                          <a:cs typeface="Garamond"/>
                          <a:sym typeface="Garamond"/>
                        </a:rPr>
                        <a:t> Özel yetenekli çocuklarda davranışsal ve ruhsal bozukluklar gözlenir.</a:t>
                      </a:r>
                    </a:p>
                  </a:txBody>
                  <a:tcPr marL="91450" marR="91450" marT="45725" marB="45725">
                    <a:solidFill>
                      <a:srgbClr val="F4FCE3"/>
                    </a:solidFill>
                  </a:tcPr>
                </a:tc>
                <a:tc>
                  <a:txBody>
                    <a:bodyPr/>
                    <a:lstStyle/>
                    <a:p>
                      <a:pPr marL="342900" marR="0" lvl="0" indent="-342900" algn="l" rtl="0">
                        <a:spcBef>
                          <a:spcPts val="0"/>
                        </a:spcBef>
                        <a:buClr>
                          <a:srgbClr val="FF0000"/>
                        </a:buClr>
                        <a:buSzPct val="100000"/>
                        <a:buFont typeface="Noto Sans Symbols"/>
                        <a:buChar char="❑"/>
                      </a:pPr>
                      <a:r>
                        <a:rPr lang="tr-TR" sz="3200" b="0" i="0" u="none" strike="noStrike" cap="none">
                          <a:solidFill>
                            <a:srgbClr val="FF0000"/>
                          </a:solidFill>
                          <a:latin typeface="Garamond"/>
                          <a:ea typeface="Garamond"/>
                          <a:cs typeface="Garamond"/>
                          <a:sym typeface="Garamond"/>
                        </a:rPr>
                        <a:t> Özel yetenekli çocuklar erken gelişir, erken sonlanırlar, kısa ömürlüdürler.</a:t>
                      </a:r>
                    </a:p>
                  </a:txBody>
                  <a:tcPr marL="91450" marR="91450" marT="45725" marB="45725">
                    <a:solidFill>
                      <a:srgbClr val="F4FCE3"/>
                    </a:solidFill>
                  </a:tcPr>
                </a:tc>
              </a:tr>
              <a:tr h="2369590">
                <a:tc>
                  <a:txBody>
                    <a:bodyPr/>
                    <a:lstStyle/>
                    <a:p>
                      <a:pPr marL="342900" marR="0" lvl="0" indent="-342900" algn="l" rtl="0">
                        <a:spcBef>
                          <a:spcPts val="0"/>
                        </a:spcBef>
                        <a:buClr>
                          <a:srgbClr val="FF0000"/>
                        </a:buClr>
                        <a:buSzPct val="100000"/>
                        <a:buFont typeface="Noto Sans Symbols"/>
                        <a:buChar char="❑"/>
                      </a:pPr>
                      <a:r>
                        <a:rPr lang="tr-TR" sz="3200" b="0" i="0" u="none" strike="noStrike" cap="none">
                          <a:solidFill>
                            <a:srgbClr val="FF0000"/>
                          </a:solidFill>
                          <a:latin typeface="Garamond"/>
                          <a:ea typeface="Garamond"/>
                          <a:cs typeface="Garamond"/>
                          <a:sym typeface="Garamond"/>
                        </a:rPr>
                        <a:t> Özel yetenekliler sıska, kısa boylu, iri kafalı, çelimsiz ve gözlüklü olurlar.</a:t>
                      </a:r>
                    </a:p>
                  </a:txBody>
                  <a:tcPr marL="91450" marR="91450" marT="45725" marB="45725">
                    <a:solidFill>
                      <a:srgbClr val="F4FCE3"/>
                    </a:solidFill>
                  </a:tcPr>
                </a:tc>
                <a:tc>
                  <a:txBody>
                    <a:bodyPr/>
                    <a:lstStyle/>
                    <a:p>
                      <a:pPr marL="342900" marR="0" lvl="0" indent="-342900" algn="l" rtl="0">
                        <a:spcBef>
                          <a:spcPts val="0"/>
                        </a:spcBef>
                        <a:buClr>
                          <a:srgbClr val="002060"/>
                        </a:buClr>
                        <a:buSzPct val="100000"/>
                        <a:buFont typeface="Noto Sans Symbols"/>
                        <a:buChar char="❑"/>
                      </a:pPr>
                      <a:r>
                        <a:rPr lang="tr-TR" sz="3200" b="0" i="0" u="none" strike="noStrike" cap="none" dirty="0">
                          <a:solidFill>
                            <a:srgbClr val="002060"/>
                          </a:solidFill>
                          <a:latin typeface="Garamond"/>
                          <a:ea typeface="Garamond"/>
                          <a:cs typeface="Garamond"/>
                          <a:sym typeface="Garamond"/>
                        </a:rPr>
                        <a:t> Özel yetenekli çocuklar diğer insanları aşağılamaktan hoşlanırlar.</a:t>
                      </a:r>
                    </a:p>
                  </a:txBody>
                  <a:tcPr marL="91450" marR="91450" marT="45725" marB="45725">
                    <a:solidFill>
                      <a:srgbClr val="F4FCE3"/>
                    </a:solidFill>
                  </a:tcPr>
                </a:tc>
              </a:tr>
            </a:tbl>
          </a:graphicData>
        </a:graphic>
      </p:graphicFrame>
      <p:sp>
        <p:nvSpPr>
          <p:cNvPr id="5" name="Shape 669"/>
          <p:cNvSpPr txBox="1">
            <a:spLocks noGrp="1"/>
          </p:cNvSpPr>
          <p:nvPr>
            <p:ph type="title"/>
          </p:nvPr>
        </p:nvSpPr>
        <p:spPr>
          <a:xfrm>
            <a:off x="1475655" y="21607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Yeteneklilerde Doğru Bilinen Yanlışlar</a:t>
            </a: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696"/>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000"/>
              <a:buFont typeface="Noto Sans Symbols"/>
              <a:buChar char="❑"/>
            </a:pPr>
            <a:r>
              <a:rPr lang="tr-TR" sz="3200" b="0" i="0" u="none" strike="noStrike" cap="none" dirty="0">
                <a:solidFill>
                  <a:srgbClr val="000000"/>
                </a:solidFill>
                <a:latin typeface="Garamond"/>
                <a:ea typeface="Garamond"/>
                <a:cs typeface="Garamond"/>
                <a:sym typeface="Garamond"/>
              </a:rPr>
              <a:t>Yukarıda sıralanan yanlış inançlar ve algılar gerçekte özel yetenekli çocukları yansıtmamaktadır</a:t>
            </a:r>
            <a:r>
              <a:rPr lang="tr-TR" sz="3200" b="0" i="0" u="none" strike="noStrike" cap="none" dirty="0" smtClean="0">
                <a:solidFill>
                  <a:srgbClr val="000000"/>
                </a:solidFill>
                <a:latin typeface="Garamond"/>
                <a:ea typeface="Garamond"/>
                <a:cs typeface="Garamond"/>
                <a:sym typeface="Garamond"/>
              </a:rPr>
              <a:t>.</a:t>
            </a:r>
          </a:p>
          <a:p>
            <a:pPr marL="365760" marR="0" lvl="0" indent="-264160" algn="just" rtl="0">
              <a:spcBef>
                <a:spcPts val="0"/>
              </a:spcBef>
              <a:spcAft>
                <a:spcPts val="0"/>
              </a:spcAft>
              <a:buClr>
                <a:schemeClr val="accent1"/>
              </a:buClr>
              <a:buSzPct val="68000"/>
            </a:pPr>
            <a:endParaRPr sz="2800" b="0" i="0" u="none" strike="noStrike" cap="none">
              <a:solidFill>
                <a:srgbClr val="000000"/>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200" b="0" i="0" u="none" strike="noStrike" cap="none" dirty="0">
                <a:solidFill>
                  <a:srgbClr val="000000"/>
                </a:solidFill>
                <a:latin typeface="Garamond"/>
                <a:ea typeface="Garamond"/>
                <a:cs typeface="Garamond"/>
                <a:sym typeface="Garamond"/>
              </a:rPr>
              <a:t>Özel Yetenekli bir bireyin bu özelliklerden bazılarına sahip olması, genelleme yapmamıza sebep olmamalıdır.</a:t>
            </a:r>
          </a:p>
          <a:p>
            <a:pPr marL="365760" marR="0" lvl="0" indent="-264160" algn="l" rtl="0">
              <a:spcBef>
                <a:spcPts val="400"/>
              </a:spcBef>
              <a:spcAft>
                <a:spcPts val="0"/>
              </a:spcAft>
              <a:buClr>
                <a:schemeClr val="accent1"/>
              </a:buClr>
              <a:buSzPct val="68000"/>
              <a:buFont typeface="Noto Sans Symbols"/>
              <a:buNone/>
            </a:pPr>
            <a:endParaRPr sz="2700" b="0" i="0" u="none" strike="noStrike" cap="none">
              <a:solidFill>
                <a:schemeClr val="dk1"/>
              </a:solidFill>
              <a:latin typeface="Rambla"/>
              <a:ea typeface="Rambla"/>
              <a:cs typeface="Rambla"/>
              <a:sym typeface="Rambla"/>
            </a:endParaRPr>
          </a:p>
        </p:txBody>
      </p:sp>
      <p:sp>
        <p:nvSpPr>
          <p:cNvPr id="6" name="Shape 66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Yeteneklilerde Doğru Bilinen Yanlışlar</a:t>
            </a: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428596" y="2285992"/>
            <a:ext cx="8429652" cy="1200329"/>
          </a:xfrm>
          <a:prstGeom prst="rect">
            <a:avLst/>
          </a:prstGeom>
        </p:spPr>
        <p:txBody>
          <a:bodyPr wrap="square">
            <a:spAutoFit/>
          </a:bodyPr>
          <a:lstStyle/>
          <a:p>
            <a:pPr marL="98425" lvl="0" indent="-9525" algn="ctr">
              <a:spcBef>
                <a:spcPts val="400"/>
              </a:spcBef>
              <a:buClr>
                <a:schemeClr val="accent1"/>
              </a:buClr>
              <a:buSzPct val="25000"/>
            </a:pPr>
            <a:r>
              <a:rPr lang="tr-TR" sz="3600" b="1" dirty="0" smtClean="0">
                <a:solidFill>
                  <a:srgbClr val="FF0000"/>
                </a:solidFill>
                <a:latin typeface="Verdana"/>
                <a:ea typeface="Verdana"/>
                <a:cs typeface="Verdana"/>
                <a:sym typeface="Verdana"/>
              </a:rPr>
              <a:t>ÖZEL YETENEKLİ BİREYLERİN TANILANMASI</a:t>
            </a:r>
            <a:endParaRPr lang="tr-TR" sz="3600" b="1" dirty="0">
              <a:solidFill>
                <a:srgbClr val="FF0000"/>
              </a:solidFill>
              <a:latin typeface="Verdana"/>
              <a:ea typeface="Verdana"/>
              <a:cs typeface="Verdana"/>
              <a:sym typeface="Verdana"/>
            </a:endParaRPr>
          </a:p>
        </p:txBody>
      </p:sp>
      <p:pic>
        <p:nvPicPr>
          <p:cNvPr id="5"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19"/>
          <p:cNvSpPr txBox="1">
            <a:spLocks noGrp="1"/>
          </p:cNvSpPr>
          <p:nvPr>
            <p:ph type="title"/>
          </p:nvPr>
        </p:nvSpPr>
        <p:spPr>
          <a:xfrm>
            <a:off x="1606625" y="214290"/>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Öğretmenin Rolü</a:t>
            </a:r>
          </a:p>
        </p:txBody>
      </p:sp>
      <p:sp>
        <p:nvSpPr>
          <p:cNvPr id="5" name="Shape 715"/>
          <p:cNvSpPr txBox="1">
            <a:spLocks noGrp="1"/>
          </p:cNvSpPr>
          <p:nvPr>
            <p:ph type="body" idx="1"/>
          </p:nvPr>
        </p:nvSpPr>
        <p:spPr>
          <a:xfrm>
            <a:off x="428596" y="1571612"/>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000"/>
              <a:buFont typeface="Noto Sans Symbols"/>
              <a:buNone/>
            </a:pPr>
            <a:endParaRPr sz="3600" b="0" i="0" u="none" strike="noStrike" cap="none">
              <a:solidFill>
                <a:schemeClr val="dk1"/>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600" b="0" i="0" u="none" strike="noStrike" cap="none" dirty="0">
                <a:solidFill>
                  <a:schemeClr val="dk1"/>
                </a:solidFill>
                <a:latin typeface="Garamond"/>
                <a:ea typeface="Garamond"/>
                <a:cs typeface="Garamond"/>
                <a:sym typeface="Garamond"/>
              </a:rPr>
              <a:t> </a:t>
            </a:r>
            <a:r>
              <a:rPr lang="tr-TR" sz="3200" b="0" i="0" u="none" strike="noStrike" cap="none" dirty="0">
                <a:solidFill>
                  <a:schemeClr val="dk1"/>
                </a:solidFill>
                <a:latin typeface="Garamond"/>
                <a:ea typeface="Garamond"/>
                <a:cs typeface="Garamond"/>
                <a:sym typeface="Garamond"/>
              </a:rPr>
              <a:t>Bireysel özellikleri ve eğitim yeterlilikleri açısından yaşıtlarından beklenilen düzeyden anlamlı farklılık gösteren öğrenciler, eğitim ve öğretim süreci içerisinde gözlemlemek suretiyle fark edilebilirler. </a:t>
            </a:r>
          </a:p>
          <a:p>
            <a:pPr marL="109728" marR="0" lvl="0" indent="-8128" algn="l" rtl="0">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19"/>
          <p:cNvSpPr txBox="1">
            <a:spLocks noGrp="1"/>
          </p:cNvSpPr>
          <p:nvPr>
            <p:ph type="title"/>
          </p:nvPr>
        </p:nvSpPr>
        <p:spPr>
          <a:xfrm>
            <a:off x="1606625" y="214290"/>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Öğretmenin Rolü</a:t>
            </a:r>
          </a:p>
        </p:txBody>
      </p:sp>
      <p:sp>
        <p:nvSpPr>
          <p:cNvPr id="5" name="Shape 725"/>
          <p:cNvSpPr txBox="1">
            <a:spLocks noGrp="1"/>
          </p:cNvSpPr>
          <p:nvPr>
            <p:ph type="body" idx="1"/>
          </p:nvPr>
        </p:nvSpPr>
        <p:spPr>
          <a:xfrm>
            <a:off x="500034" y="1571612"/>
            <a:ext cx="8229600" cy="4162425"/>
          </a:xfrm>
          <a:prstGeom prst="rect">
            <a:avLst/>
          </a:prstGeom>
          <a:noFill/>
          <a:ln>
            <a:noFill/>
          </a:ln>
        </p:spPr>
        <p:txBody>
          <a:bodyPr lIns="91425" tIns="45700" rIns="91425" bIns="45700" anchor="t" anchorCtr="0">
            <a:noAutofit/>
          </a:bodyPr>
          <a:lstStyle/>
          <a:p>
            <a:pPr marL="109728" marR="0" lvl="0" indent="-8128" algn="just" rtl="0">
              <a:spcBef>
                <a:spcPts val="0"/>
              </a:spcBef>
              <a:spcAft>
                <a:spcPts val="0"/>
              </a:spcAft>
              <a:buClr>
                <a:schemeClr val="accent1"/>
              </a:buClr>
              <a:buSzPct val="25000"/>
              <a:buFont typeface="Noto Sans Symbols"/>
              <a:buNone/>
            </a:pPr>
            <a:endParaRPr sz="3200" b="0" i="0" u="none" strike="noStrike" cap="none">
              <a:solidFill>
                <a:schemeClr val="dk1"/>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 Öğrenciye ilişkin gözlemlerini aile ile paylaşır.</a:t>
            </a:r>
            <a:r>
              <a:rPr lang="tr-TR" sz="3200" b="0" i="0" u="none" strike="noStrike" cap="none" dirty="0">
                <a:solidFill>
                  <a:srgbClr val="FF0000"/>
                </a:solidFill>
                <a:latin typeface="Garamond"/>
                <a:ea typeface="Garamond"/>
                <a:cs typeface="Garamond"/>
                <a:sym typeface="Garamond"/>
              </a:rPr>
              <a:t> </a:t>
            </a:r>
            <a:r>
              <a:rPr lang="tr-TR" sz="3200" b="0" i="0" u="none" strike="noStrike" cap="none" dirty="0">
                <a:solidFill>
                  <a:schemeClr val="dk1"/>
                </a:solidFill>
                <a:latin typeface="Garamond"/>
                <a:ea typeface="Garamond"/>
                <a:cs typeface="Garamond"/>
                <a:sym typeface="Garamond"/>
              </a:rPr>
              <a:t>Aile hikayesinin bilinmesi tanılamada önemlidir. Aile ile öğrencinin durumu ile ilgili bilgi alışverişi yapar. Gerekli durumlarda, öğrencinin sağlık problemi olup olmadığının belirlenmesi için aileyi sağlık kurumlarına yönlendirir.</a:t>
            </a:r>
          </a:p>
          <a:p>
            <a:pPr marL="365760" marR="0" lvl="0" indent="-264160" algn="l" rtl="0">
              <a:spcBef>
                <a:spcPts val="400"/>
              </a:spcBef>
              <a:spcAft>
                <a:spcPts val="0"/>
              </a:spcAft>
              <a:buClr>
                <a:schemeClr val="accent1"/>
              </a:buClr>
              <a:buSzPct val="68000"/>
              <a:buFont typeface="Noto Sans Symbols"/>
              <a:buNone/>
            </a:pPr>
            <a:endParaRPr sz="27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3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lnSpc>
                <a:spcPct val="90000"/>
              </a:lnSpc>
              <a:spcBef>
                <a:spcPts val="0"/>
              </a:spcBef>
              <a:spcAft>
                <a:spcPts val="0"/>
              </a:spcAft>
              <a:buClr>
                <a:schemeClr val="accent1"/>
              </a:buClr>
              <a:buSzPct val="68618"/>
              <a:buFont typeface="Noto Sans Symbols"/>
              <a:buChar char="❑"/>
            </a:pPr>
            <a:r>
              <a:rPr lang="tr-TR" sz="3330" b="0" i="0" u="none" strike="noStrike" cap="none" dirty="0">
                <a:solidFill>
                  <a:schemeClr val="dk1"/>
                </a:solidFill>
                <a:latin typeface="Garamond"/>
                <a:ea typeface="Garamond"/>
                <a:cs typeface="Garamond"/>
                <a:sym typeface="Garamond"/>
              </a:rPr>
              <a:t> </a:t>
            </a:r>
            <a:r>
              <a:rPr lang="tr-TR" sz="3200" b="0" i="0" u="none" strike="noStrike" cap="none" dirty="0">
                <a:solidFill>
                  <a:schemeClr val="dk1"/>
                </a:solidFill>
                <a:latin typeface="Garamond"/>
                <a:ea typeface="Garamond"/>
                <a:cs typeface="Garamond"/>
                <a:sym typeface="Garamond"/>
              </a:rPr>
              <a:t>Okulun</a:t>
            </a:r>
            <a:r>
              <a:rPr lang="tr-TR" sz="3200" b="0" i="0" u="none" strike="noStrike" cap="none" dirty="0">
                <a:solidFill>
                  <a:srgbClr val="FF0000"/>
                </a:solidFill>
                <a:latin typeface="Garamond"/>
                <a:ea typeface="Garamond"/>
                <a:cs typeface="Garamond"/>
                <a:sym typeface="Garamond"/>
              </a:rPr>
              <a:t> </a:t>
            </a:r>
            <a:r>
              <a:rPr lang="tr-TR" sz="3200" b="0" i="0" u="none" strike="noStrike" cap="none" dirty="0">
                <a:solidFill>
                  <a:schemeClr val="dk1"/>
                </a:solidFill>
                <a:latin typeface="Garamond"/>
                <a:ea typeface="Garamond"/>
                <a:cs typeface="Garamond"/>
                <a:sym typeface="Garamond"/>
              </a:rPr>
              <a:t>rehberlik ve psikolojik danışma servisini </a:t>
            </a:r>
            <a:r>
              <a:rPr lang="tr-TR" sz="3200" b="0" i="0" u="none" strike="noStrike" cap="none" dirty="0">
                <a:solidFill>
                  <a:srgbClr val="C00000"/>
                </a:solidFill>
                <a:latin typeface="Garamond"/>
                <a:ea typeface="Garamond"/>
                <a:cs typeface="Garamond"/>
                <a:sym typeface="Garamond"/>
              </a:rPr>
              <a:t>konu ile ilgili bilgilendirerek, önerilerine başvurur</a:t>
            </a:r>
            <a:r>
              <a:rPr lang="tr-TR" sz="3200" b="0" i="0" u="none" strike="noStrike" cap="none" dirty="0" smtClean="0">
                <a:solidFill>
                  <a:srgbClr val="C00000"/>
                </a:solidFill>
                <a:latin typeface="Garamond"/>
                <a:ea typeface="Garamond"/>
                <a:cs typeface="Garamond"/>
                <a:sym typeface="Garamond"/>
              </a:rPr>
              <a:t>.</a:t>
            </a:r>
          </a:p>
          <a:p>
            <a:pPr marL="365760" marR="0" lvl="0" indent="-264160" algn="just" rtl="0">
              <a:lnSpc>
                <a:spcPct val="90000"/>
              </a:lnSpc>
              <a:spcBef>
                <a:spcPts val="0"/>
              </a:spcBef>
              <a:spcAft>
                <a:spcPts val="0"/>
              </a:spcAft>
              <a:buClr>
                <a:schemeClr val="accent1"/>
              </a:buClr>
              <a:buSzPct val="68618"/>
            </a:pPr>
            <a:endParaRPr b="0" i="0" u="none" strike="noStrike" cap="none">
              <a:solidFill>
                <a:srgbClr val="C00000"/>
              </a:solidFill>
              <a:latin typeface="Garamond"/>
              <a:ea typeface="Garamond"/>
              <a:cs typeface="Garamond"/>
              <a:sym typeface="Garamond"/>
            </a:endParaRPr>
          </a:p>
          <a:p>
            <a:pPr marL="365760" marR="0" lvl="0" indent="-264160" algn="just" rtl="0">
              <a:lnSpc>
                <a:spcPct val="90000"/>
              </a:lnSpc>
              <a:spcBef>
                <a:spcPts val="400"/>
              </a:spcBef>
              <a:spcAft>
                <a:spcPts val="0"/>
              </a:spcAft>
              <a:buClr>
                <a:schemeClr val="accent1"/>
              </a:buClr>
              <a:buSzPct val="68618"/>
              <a:buFont typeface="Noto Sans Symbols"/>
              <a:buChar char="❑"/>
            </a:pPr>
            <a:r>
              <a:rPr lang="tr-TR" sz="3200" b="0" i="0" u="none" strike="noStrike" cap="none" dirty="0">
                <a:solidFill>
                  <a:srgbClr val="000000"/>
                </a:solidFill>
                <a:latin typeface="Garamond"/>
                <a:ea typeface="Garamond"/>
                <a:cs typeface="Garamond"/>
                <a:sym typeface="Garamond"/>
              </a:rPr>
              <a:t> Öğrencinin özel eğitim ihtiyacının belirlenmesi amacıyla öğrenciyle ilgili olarak </a:t>
            </a:r>
            <a:r>
              <a:rPr lang="tr-TR" sz="3200" b="0" i="0" u="none" strike="noStrike" cap="none" dirty="0">
                <a:solidFill>
                  <a:srgbClr val="C00000"/>
                </a:solidFill>
                <a:latin typeface="Garamond"/>
                <a:ea typeface="Garamond"/>
                <a:cs typeface="Garamond"/>
                <a:sym typeface="Garamond"/>
              </a:rPr>
              <a:t>Eğitsel Değerlendirme İsteği Formunu </a:t>
            </a:r>
            <a:r>
              <a:rPr lang="tr-TR" sz="3200" b="0" i="0" u="none" strike="noStrike" cap="none" dirty="0">
                <a:solidFill>
                  <a:srgbClr val="000000"/>
                </a:solidFill>
                <a:latin typeface="Garamond"/>
                <a:ea typeface="Garamond"/>
                <a:cs typeface="Garamond"/>
                <a:sym typeface="Garamond"/>
              </a:rPr>
              <a:t>doldurarak okul idaresine teslim eder.</a:t>
            </a:r>
          </a:p>
          <a:p>
            <a:pPr marL="109728" marR="0" lvl="0" indent="-8128" algn="l" rtl="0">
              <a:lnSpc>
                <a:spcPct val="90000"/>
              </a:lnSpc>
              <a:spcBef>
                <a:spcPts val="400"/>
              </a:spcBef>
              <a:spcAft>
                <a:spcPts val="0"/>
              </a:spcAft>
              <a:buClr>
                <a:schemeClr val="accent1"/>
              </a:buClr>
              <a:buSzPct val="25000"/>
              <a:buFont typeface="Noto Sans Symbols"/>
              <a:buNone/>
            </a:pPr>
            <a:endParaRPr sz="2497" b="0" i="0" u="none" strike="noStrike" cap="none">
              <a:solidFill>
                <a:schemeClr val="dk1"/>
              </a:solidFill>
              <a:latin typeface="Rambla"/>
              <a:ea typeface="Rambla"/>
              <a:cs typeface="Rambla"/>
              <a:sym typeface="Rambla"/>
            </a:endParaRPr>
          </a:p>
        </p:txBody>
      </p:sp>
      <p:sp>
        <p:nvSpPr>
          <p:cNvPr id="5" name="Shape 71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Öğretmenin Rolü</a:t>
            </a: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4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555625" marR="0" lvl="0" indent="-466725" algn="just" rtl="0">
              <a:spcBef>
                <a:spcPts val="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Öğrencinin ailesi, durum ile ilgili bilgilendirilir. Eğitsel değerlendirme formu, kapalı zarf ile veliye teslim edilir ve veli randevu almak üzere RAM’a yönlendirilir.</a:t>
            </a:r>
          </a:p>
          <a:p>
            <a:pPr marL="98425" marR="0" lvl="0" indent="-9525" algn="just" rtl="0">
              <a:spcBef>
                <a:spcPts val="400"/>
              </a:spcBef>
              <a:spcAft>
                <a:spcPts val="0"/>
              </a:spcAft>
              <a:buClr>
                <a:schemeClr val="accent1"/>
              </a:buClr>
              <a:buSzPct val="25000"/>
              <a:buFont typeface="Noto Sans Symbols"/>
              <a:buNone/>
            </a:pPr>
            <a:endParaRPr sz="1600" b="0" i="0" u="none" strike="noStrike" cap="none">
              <a:solidFill>
                <a:schemeClr val="dk1"/>
              </a:solidFill>
              <a:latin typeface="Garamond"/>
              <a:ea typeface="Garamond"/>
              <a:cs typeface="Garamond"/>
              <a:sym typeface="Garamond"/>
            </a:endParaRPr>
          </a:p>
          <a:p>
            <a:pPr marL="555625" marR="0" lvl="0" indent="-466725"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Verilen randevu tarihi ve saatinde veli öğrenci ile birlikte orada bulunur.</a:t>
            </a:r>
          </a:p>
          <a:p>
            <a:pPr marL="109728" marR="0" lvl="0" indent="-8128" algn="l" rtl="0">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sp>
        <p:nvSpPr>
          <p:cNvPr id="5" name="Shape 749"/>
          <p:cNvSpPr txBox="1">
            <a:spLocks noGrp="1"/>
          </p:cNvSpPr>
          <p:nvPr>
            <p:ph type="title"/>
          </p:nvPr>
        </p:nvSpPr>
        <p:spPr>
          <a:xfrm>
            <a:off x="1606625" y="142852"/>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Ailenin Rolü</a:t>
            </a: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59"/>
          <p:cNvSpPr txBox="1">
            <a:spLocks noGrp="1"/>
          </p:cNvSpPr>
          <p:nvPr>
            <p:ph type="title"/>
          </p:nvPr>
        </p:nvSpPr>
        <p:spPr>
          <a:xfrm>
            <a:off x="1475655" y="214290"/>
            <a:ext cx="766834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200" b="1" i="0" u="none" strike="noStrike" cap="none" dirty="0">
                <a:solidFill>
                  <a:schemeClr val="dk1"/>
                </a:solidFill>
                <a:latin typeface="Verdana"/>
                <a:ea typeface="Verdana"/>
                <a:cs typeface="Verdana"/>
                <a:sym typeface="Verdana"/>
              </a:rPr>
              <a:t>Rehberlik Araştırma Merkezinin (RAM) Rolü</a:t>
            </a:r>
          </a:p>
        </p:txBody>
      </p:sp>
      <p:sp>
        <p:nvSpPr>
          <p:cNvPr id="5" name="Shape 755"/>
          <p:cNvSpPr txBox="1">
            <a:spLocks noGrp="1"/>
          </p:cNvSpPr>
          <p:nvPr>
            <p:ph type="body" idx="1"/>
          </p:nvPr>
        </p:nvSpPr>
        <p:spPr>
          <a:xfrm>
            <a:off x="500034" y="1714488"/>
            <a:ext cx="8229600" cy="4162425"/>
          </a:xfrm>
          <a:prstGeom prst="rect">
            <a:avLst/>
          </a:prstGeom>
          <a:noFill/>
          <a:ln>
            <a:noFill/>
          </a:ln>
        </p:spPr>
        <p:txBody>
          <a:bodyPr lIns="91425" tIns="45700" rIns="91425" bIns="45700" anchor="t" anchorCtr="0">
            <a:noAutofit/>
          </a:bodyPr>
          <a:lstStyle/>
          <a:p>
            <a:pPr marL="365125" marR="0" lvl="0" indent="-263525" algn="just" rtl="0">
              <a:spcBef>
                <a:spcPts val="0"/>
              </a:spcBef>
              <a:spcAft>
                <a:spcPts val="0"/>
              </a:spcAft>
              <a:buClr>
                <a:schemeClr val="accent1"/>
              </a:buClr>
              <a:buSzPct val="68000"/>
              <a:buFont typeface="Noto Sans Symbols"/>
              <a:buNone/>
            </a:pPr>
            <a:endParaRPr sz="3200" b="0" i="0" u="none" strike="noStrike" cap="none">
              <a:solidFill>
                <a:schemeClr val="dk1"/>
              </a:solidFill>
              <a:latin typeface="Garamond"/>
              <a:ea typeface="Garamond"/>
              <a:cs typeface="Garamond"/>
              <a:sym typeface="Garamond"/>
            </a:endParaRPr>
          </a:p>
          <a:p>
            <a:pPr marL="365125" marR="0" lvl="0" indent="-263525"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 Uygulanan zeka testi sonucunda 130 ve üzeri zeka puanına sahip olduğu belirlenen bireyler için </a:t>
            </a:r>
            <a:r>
              <a:rPr lang="tr-TR" sz="3200" b="1" i="0" u="none" strike="noStrike" cap="none" dirty="0">
                <a:solidFill>
                  <a:srgbClr val="C00000"/>
                </a:solidFill>
                <a:latin typeface="Garamond"/>
                <a:ea typeface="Garamond"/>
                <a:cs typeface="Garamond"/>
                <a:sym typeface="Garamond"/>
              </a:rPr>
              <a:t>Özel Eğitim Değerlendirme Kurul Raporu </a:t>
            </a:r>
            <a:r>
              <a:rPr lang="tr-TR" sz="3200" b="0" i="0" u="none" strike="noStrike" cap="none" dirty="0">
                <a:solidFill>
                  <a:schemeClr val="dk1"/>
                </a:solidFill>
                <a:latin typeface="Garamond"/>
                <a:ea typeface="Garamond"/>
                <a:cs typeface="Garamond"/>
                <a:sym typeface="Garamond"/>
              </a:rPr>
              <a:t>hazırlanır. </a:t>
            </a:r>
          </a:p>
          <a:p>
            <a:pPr marL="365125" marR="0" lvl="0" indent="-263525" algn="l" rtl="0">
              <a:spcBef>
                <a:spcPts val="400"/>
              </a:spcBef>
              <a:spcAft>
                <a:spcPts val="0"/>
              </a:spcAft>
              <a:buClr>
                <a:schemeClr val="accent1"/>
              </a:buClr>
              <a:buSzPct val="68000"/>
              <a:buFont typeface="Noto Sans Symbols"/>
              <a:buNone/>
            </a:pPr>
            <a:endParaRPr sz="32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69"/>
          <p:cNvSpPr txBox="1">
            <a:spLocks/>
          </p:cNvSpPr>
          <p:nvPr/>
        </p:nvSpPr>
        <p:spPr>
          <a:xfrm>
            <a:off x="1606625" y="214290"/>
            <a:ext cx="7537375" cy="1355536"/>
          </a:xfrm>
          <a:prstGeom prst="rect">
            <a:avLst/>
          </a:prstGeom>
          <a:noFill/>
          <a:ln>
            <a:noFill/>
          </a:ln>
        </p:spPr>
        <p:txBody>
          <a:bodyPr vert="horz" lIns="91425" tIns="45700" rIns="91425" bIns="45700" rtlCol="0" anchor="ctr"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tr-TR" sz="3600" b="1" i="0" u="none" strike="noStrike" kern="1200" cap="none" spc="0" normalizeH="0" baseline="0" noProof="0" dirty="0" smtClean="0">
                <a:ln>
                  <a:noFill/>
                </a:ln>
                <a:solidFill>
                  <a:schemeClr val="dk1"/>
                </a:solidFill>
                <a:effectLst/>
                <a:uLnTx/>
                <a:uFillTx/>
                <a:latin typeface="Verdana"/>
                <a:ea typeface="Verdana"/>
                <a:cs typeface="Verdana"/>
                <a:sym typeface="Verdana"/>
              </a:rPr>
              <a:t>NOT</a:t>
            </a:r>
            <a:endParaRPr kumimoji="0" lang="tr-TR" sz="3600" b="1" i="0" u="none" strike="noStrike" kern="1200" cap="none" spc="0" normalizeH="0" baseline="0" noProof="0" dirty="0">
              <a:ln>
                <a:noFill/>
              </a:ln>
              <a:solidFill>
                <a:schemeClr val="dk1"/>
              </a:solidFill>
              <a:effectLst/>
              <a:uLnTx/>
              <a:uFillTx/>
              <a:latin typeface="Verdana"/>
              <a:ea typeface="Verdana"/>
              <a:cs typeface="Verdana"/>
              <a:sym typeface="Verdana"/>
            </a:endParaRPr>
          </a:p>
        </p:txBody>
      </p:sp>
      <p:sp>
        <p:nvSpPr>
          <p:cNvPr id="5" name="Shape 765"/>
          <p:cNvSpPr txBox="1">
            <a:spLocks noGrp="1"/>
          </p:cNvSpPr>
          <p:nvPr>
            <p:ph type="body" idx="1"/>
          </p:nvPr>
        </p:nvSpPr>
        <p:spPr>
          <a:xfrm>
            <a:off x="500034" y="1571612"/>
            <a:ext cx="8075612" cy="4162425"/>
          </a:xfrm>
          <a:prstGeom prst="rect">
            <a:avLst/>
          </a:prstGeom>
          <a:noFill/>
          <a:ln>
            <a:noFill/>
          </a:ln>
        </p:spPr>
        <p:txBody>
          <a:bodyPr lIns="91425" tIns="45700" rIns="91425" bIns="45700" anchor="t" anchorCtr="0">
            <a:noAutofit/>
          </a:bodyPr>
          <a:lstStyle/>
          <a:p>
            <a:pPr marL="109538" marR="0" lvl="0" indent="-7937" algn="just" rtl="0">
              <a:spcBef>
                <a:spcPts val="0"/>
              </a:spcBef>
              <a:spcAft>
                <a:spcPts val="0"/>
              </a:spcAft>
              <a:buClr>
                <a:schemeClr val="accent1"/>
              </a:buClr>
              <a:buSzPct val="25000"/>
              <a:buFont typeface="Noto Sans Symbols"/>
              <a:buNone/>
            </a:pPr>
            <a:endParaRPr sz="3200" b="0" i="0" u="none" strike="noStrike" cap="none">
              <a:solidFill>
                <a:srgbClr val="000000"/>
              </a:solidFill>
              <a:latin typeface="Garamond"/>
              <a:ea typeface="Garamond"/>
              <a:cs typeface="Garamond"/>
              <a:sym typeface="Garamond"/>
            </a:endParaRPr>
          </a:p>
          <a:p>
            <a:pPr marL="109538" marR="0" lvl="0" indent="-7937" algn="just" rtl="0">
              <a:spcBef>
                <a:spcPts val="400"/>
              </a:spcBef>
              <a:spcAft>
                <a:spcPts val="0"/>
              </a:spcAft>
              <a:buClr>
                <a:schemeClr val="accent1"/>
              </a:buClr>
              <a:buSzPct val="25000"/>
              <a:buFont typeface="Noto Sans Symbols"/>
              <a:buNone/>
            </a:pPr>
            <a:r>
              <a:rPr lang="tr-TR" sz="3200" b="0" i="0" u="none" strike="noStrike" cap="none" dirty="0">
                <a:solidFill>
                  <a:srgbClr val="000000"/>
                </a:solidFill>
                <a:latin typeface="Garamond"/>
                <a:ea typeface="Garamond"/>
                <a:cs typeface="Garamond"/>
                <a:sym typeface="Garamond"/>
              </a:rPr>
              <a:t>Öğrenci </a:t>
            </a:r>
            <a:r>
              <a:rPr lang="tr-TR" sz="3200" b="0" i="0" u="none" strike="noStrike" cap="none" dirty="0" err="1">
                <a:solidFill>
                  <a:srgbClr val="000000"/>
                </a:solidFill>
                <a:latin typeface="Garamond"/>
                <a:ea typeface="Garamond"/>
                <a:cs typeface="Garamond"/>
                <a:sym typeface="Garamond"/>
              </a:rPr>
              <a:t>BİLSEM’e</a:t>
            </a:r>
            <a:r>
              <a:rPr lang="tr-TR" sz="3200" b="0" i="0" u="none" strike="noStrike" cap="none" dirty="0">
                <a:solidFill>
                  <a:srgbClr val="000000"/>
                </a:solidFill>
                <a:latin typeface="Garamond"/>
                <a:ea typeface="Garamond"/>
                <a:cs typeface="Garamond"/>
                <a:sym typeface="Garamond"/>
              </a:rPr>
              <a:t> devam ediyor ve aynı zamanda öğrenim gördüğü okuldaki destek eğitim odası hizmetinden de faydalanmak istiyorsa RAM’a başvurur. RAM tarafından rapor hazırlanır. Hazırlanan bu rapor doğrultusunda bu hizmetten faydalanır. </a:t>
            </a:r>
          </a:p>
          <a:p>
            <a:pPr marL="109538" marR="0" lvl="0" indent="-7937" algn="l" rtl="0">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79"/>
          <p:cNvSpPr txBox="1">
            <a:spLocks/>
          </p:cNvSpPr>
          <p:nvPr/>
        </p:nvSpPr>
        <p:spPr>
          <a:xfrm>
            <a:off x="1606625" y="214290"/>
            <a:ext cx="7537375" cy="1355536"/>
          </a:xfrm>
          <a:prstGeom prst="rect">
            <a:avLst/>
          </a:prstGeom>
          <a:noFill/>
          <a:ln>
            <a:noFill/>
          </a:ln>
        </p:spPr>
        <p:txBody>
          <a:bodyPr vert="horz" lIns="91425" tIns="45700" rIns="91425" bIns="45700" rtlCol="0" anchor="ctr"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tr-TR" sz="3600" b="1" i="0" u="none" strike="noStrike" kern="1200" cap="none" spc="0" normalizeH="0" baseline="0" noProof="0" dirty="0" smtClean="0">
                <a:ln>
                  <a:noFill/>
                </a:ln>
                <a:solidFill>
                  <a:schemeClr val="dk1"/>
                </a:solidFill>
                <a:effectLst/>
                <a:uLnTx/>
                <a:uFillTx/>
                <a:latin typeface="Verdana"/>
                <a:ea typeface="Verdana"/>
                <a:cs typeface="Verdana"/>
                <a:sym typeface="Verdana"/>
              </a:rPr>
              <a:t>Okulun Rolü</a:t>
            </a:r>
            <a:endParaRPr kumimoji="0" lang="tr-TR" sz="3600" b="1" i="0" u="none" strike="noStrike" kern="1200" cap="none" spc="0" normalizeH="0" baseline="0" noProof="0" dirty="0">
              <a:ln>
                <a:noFill/>
              </a:ln>
              <a:solidFill>
                <a:schemeClr val="dk1"/>
              </a:solidFill>
              <a:effectLst/>
              <a:uLnTx/>
              <a:uFillTx/>
              <a:latin typeface="Verdana"/>
              <a:ea typeface="Verdana"/>
              <a:cs typeface="Verdana"/>
              <a:sym typeface="Verdana"/>
            </a:endParaRPr>
          </a:p>
        </p:txBody>
      </p:sp>
      <p:sp>
        <p:nvSpPr>
          <p:cNvPr id="5" name="Shape 775"/>
          <p:cNvSpPr txBox="1">
            <a:spLocks noGrp="1"/>
          </p:cNvSpPr>
          <p:nvPr>
            <p:ph type="body" idx="1"/>
          </p:nvPr>
        </p:nvSpPr>
        <p:spPr>
          <a:xfrm>
            <a:off x="428596" y="1571612"/>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000"/>
              <a:buFont typeface="Noto Sans Symbols"/>
              <a:buNone/>
            </a:pPr>
            <a:endParaRPr sz="3200" b="0" i="0" u="none" strike="noStrike" cap="none">
              <a:solidFill>
                <a:schemeClr val="dk1"/>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 Rehberlik Araştırma Merkezi (RAM) tarafından hazırlanan bu rapor doğrultusunda, öğrenci okuldaki destek eğitim odası hizmetinden yararlanır. Okul özel yetenekli olarak tanılanan öğrenciye destek eğitim odası açmak zorundadır. </a:t>
            </a:r>
          </a:p>
          <a:p>
            <a:pPr marL="109728" marR="0" lvl="0" indent="-8128" algn="l" rtl="0">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1571604" y="357166"/>
            <a:ext cx="7143800" cy="1200329"/>
          </a:xfrm>
          <a:prstGeom prst="rect">
            <a:avLst/>
          </a:prstGeom>
        </p:spPr>
        <p:txBody>
          <a:bodyPr wrap="square">
            <a:spAutoFit/>
          </a:bodyPr>
          <a:lstStyle/>
          <a:p>
            <a:r>
              <a:rPr lang="tr-TR" sz="3600" b="1" dirty="0" smtClean="0"/>
              <a:t>Özel Yetenekli Çocuklar Ne Zaman Tanılanmalıdır? </a:t>
            </a:r>
            <a:endParaRPr lang="tr-TR" sz="3600" b="1" dirty="0"/>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
        <p:nvSpPr>
          <p:cNvPr id="9" name="8 Dikdörtgen"/>
          <p:cNvSpPr/>
          <p:nvPr/>
        </p:nvSpPr>
        <p:spPr>
          <a:xfrm>
            <a:off x="857224" y="2143116"/>
            <a:ext cx="7643866" cy="3046988"/>
          </a:xfrm>
          <a:prstGeom prst="rect">
            <a:avLst/>
          </a:prstGeom>
        </p:spPr>
        <p:txBody>
          <a:bodyPr wrap="square">
            <a:spAutoFit/>
          </a:bodyPr>
          <a:lstStyle/>
          <a:p>
            <a:pPr algn="just"/>
            <a:r>
              <a:rPr lang="tr-TR" dirty="0" smtClean="0"/>
              <a:t> </a:t>
            </a:r>
            <a:r>
              <a:rPr lang="tr-TR" sz="3200" dirty="0" smtClean="0"/>
              <a:t>* Sosyal duygusal destek ve eğitsel müdahaleler göz önüne alındığında en doğru yaklaşım çocukların olabildiğince erken yaşta tanılanmasıdır. Bu sayede çocuğun hem bilişseli hem akademik hem de sosyal duygusal gelişimine katkıda bulunulacaktır.</a:t>
            </a:r>
            <a:endParaRPr lang="tr-TR" sz="32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8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Tam Zamanlı Kaynaştırma</a:t>
            </a:r>
          </a:p>
        </p:txBody>
      </p:sp>
      <p:sp>
        <p:nvSpPr>
          <p:cNvPr id="5" name="Shape 78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000"/>
              <a:buFont typeface="Noto Sans Symbols"/>
              <a:buChar char="❑"/>
            </a:pPr>
            <a:r>
              <a:rPr lang="tr-TR" sz="3200" b="0" i="0" u="none" strike="noStrike" cap="none" dirty="0">
                <a:solidFill>
                  <a:srgbClr val="000000"/>
                </a:solidFill>
                <a:latin typeface="Garamond"/>
                <a:ea typeface="Garamond"/>
                <a:cs typeface="Garamond"/>
                <a:sym typeface="Garamond"/>
              </a:rPr>
              <a:t> RAM ya da BİLSEM sürecinde tanılanan özel yetenekli öğrencinin kaydının normal sınıfta olduğu; akranlarıyla sınıf öğretmeninden eğitim aldığı durumdur. </a:t>
            </a:r>
          </a:p>
          <a:p>
            <a:pPr marL="109728" marR="0" lvl="0" indent="-8128" algn="just" rtl="0">
              <a:spcBef>
                <a:spcPts val="400"/>
              </a:spcBef>
              <a:spcAft>
                <a:spcPts val="0"/>
              </a:spcAft>
              <a:buClr>
                <a:schemeClr val="accent1"/>
              </a:buClr>
              <a:buSzPct val="25000"/>
              <a:buFont typeface="Noto Sans Symbols"/>
              <a:buNone/>
            </a:pPr>
            <a:endParaRPr sz="1100" b="0" i="0" u="none" strike="noStrike" cap="none">
              <a:solidFill>
                <a:srgbClr val="000000"/>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200" b="0" i="0" u="none" strike="noStrike" cap="none" dirty="0">
                <a:solidFill>
                  <a:srgbClr val="000000"/>
                </a:solidFill>
                <a:latin typeface="Garamond"/>
                <a:ea typeface="Garamond"/>
                <a:cs typeface="Garamond"/>
                <a:sym typeface="Garamond"/>
              </a:rPr>
              <a:t> Bu durumda normal sınıf öğretmeni öğrencinin sınıf içindeki tüm gereksinimlerini karşılamakla </a:t>
            </a:r>
            <a:r>
              <a:rPr lang="tr-TR" sz="3200" b="0" i="0" u="none" strike="noStrike" cap="none" dirty="0">
                <a:solidFill>
                  <a:srgbClr val="C00000"/>
                </a:solidFill>
                <a:latin typeface="Garamond"/>
                <a:ea typeface="Garamond"/>
                <a:cs typeface="Garamond"/>
                <a:sym typeface="Garamond"/>
              </a:rPr>
              <a:t>(sınıf içi zenginleştirme + BEP) </a:t>
            </a:r>
            <a:r>
              <a:rPr lang="tr-TR" sz="3200" b="0" i="0" u="none" strike="noStrike" cap="none" dirty="0">
                <a:solidFill>
                  <a:srgbClr val="000000"/>
                </a:solidFill>
                <a:latin typeface="Garamond"/>
                <a:ea typeface="Garamond"/>
                <a:cs typeface="Garamond"/>
                <a:sym typeface="Garamond"/>
              </a:rPr>
              <a:t>sorumludur</a:t>
            </a:r>
            <a:r>
              <a:rPr lang="tr-TR" sz="3200" b="1" i="0" u="none" strike="noStrike" cap="none" dirty="0">
                <a:solidFill>
                  <a:srgbClr val="000000"/>
                </a:solidFill>
                <a:latin typeface="Garamond"/>
                <a:ea typeface="Garamond"/>
                <a:cs typeface="Garamond"/>
                <a:sym typeface="Garamond"/>
              </a:rPr>
              <a:t>. </a:t>
            </a:r>
          </a:p>
          <a:p>
            <a:pPr marL="109728" marR="0" lvl="0" indent="-8128" algn="l" rtl="0">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 sayfası.jpg"/>
          <p:cNvPicPr>
            <a:picLocks noChangeAspect="1"/>
          </p:cNvPicPr>
          <p:nvPr/>
        </p:nvPicPr>
        <p:blipFill>
          <a:blip r:embed="rId2" cstate="print"/>
          <a:srcRect l="40549" t="17800" r="40551" b="8001"/>
          <a:stretch>
            <a:fillRect/>
          </a:stretch>
        </p:blipFill>
        <p:spPr>
          <a:xfrm>
            <a:off x="-36512" y="0"/>
            <a:ext cx="3024336" cy="6858000"/>
          </a:xfrm>
          <a:prstGeom prst="rect">
            <a:avLst/>
          </a:prstGeom>
        </p:spPr>
      </p:pic>
      <p:sp>
        <p:nvSpPr>
          <p:cNvPr id="6" name="5 Metin kutusu"/>
          <p:cNvSpPr txBox="1"/>
          <p:nvPr/>
        </p:nvSpPr>
        <p:spPr>
          <a:xfrm>
            <a:off x="3059832" y="2852936"/>
            <a:ext cx="5760640" cy="1015663"/>
          </a:xfrm>
          <a:prstGeom prst="rect">
            <a:avLst/>
          </a:prstGeom>
          <a:noFill/>
        </p:spPr>
        <p:txBody>
          <a:bodyPr wrap="square" rtlCol="0">
            <a:spAutoFit/>
          </a:bodyPr>
          <a:lstStyle/>
          <a:p>
            <a:pPr algn="ctr"/>
            <a:r>
              <a:rPr lang="tr-TR" sz="6000" b="1" dirty="0" smtClean="0">
                <a:solidFill>
                  <a:srgbClr val="C00000"/>
                </a:solidFill>
                <a:effectLst>
                  <a:outerShdw blurRad="38100" dist="38100" dir="2700000" algn="tl">
                    <a:srgbClr val="000000">
                      <a:alpha val="43137"/>
                    </a:srgbClr>
                  </a:outerShdw>
                </a:effectLst>
              </a:rPr>
              <a:t>Teşekkür Ederiz.</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795"/>
          <p:cNvSpPr txBox="1">
            <a:spLocks noGrp="1"/>
          </p:cNvSpPr>
          <p:nvPr>
            <p:ph type="body" idx="1"/>
          </p:nvPr>
        </p:nvSpPr>
        <p:spPr>
          <a:xfrm>
            <a:off x="428596" y="2214554"/>
            <a:ext cx="8229600" cy="2870209"/>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000"/>
            </a:pPr>
            <a:r>
              <a:rPr lang="tr-TR" sz="3600" dirty="0">
                <a:solidFill>
                  <a:schemeClr val="dk1"/>
                </a:solidFill>
                <a:latin typeface="Garamond"/>
                <a:ea typeface="Garamond"/>
                <a:cs typeface="Garamond"/>
                <a:sym typeface="Garamond"/>
              </a:rPr>
              <a:t>	</a:t>
            </a:r>
            <a:r>
              <a:rPr lang="tr-TR" sz="2800" b="0" i="0" u="none" strike="noStrike" cap="none" dirty="0" smtClean="0">
                <a:solidFill>
                  <a:schemeClr val="dk1"/>
                </a:solidFill>
                <a:ea typeface="Garamond"/>
                <a:cs typeface="Garamond"/>
                <a:sym typeface="Garamond"/>
              </a:rPr>
              <a:t>Bireyin </a:t>
            </a:r>
            <a:r>
              <a:rPr lang="tr-TR" sz="2800" b="0" i="0" u="none" strike="noStrike" cap="none" dirty="0">
                <a:solidFill>
                  <a:schemeClr val="dk1"/>
                </a:solidFill>
                <a:ea typeface="Garamond"/>
                <a:cs typeface="Garamond"/>
                <a:sym typeface="Garamond"/>
              </a:rPr>
              <a:t>eğitsel değerlendirme ve tanılaması Rehberlik ve Araştırma Merkezinde oluşturulan Özel Eğitim Değerlendirme Kurulu tarafından nesnel, standart zeka testleri ve bireyin özelliklerine uygun ölçme araçlarıyla yapılır.</a:t>
            </a:r>
          </a:p>
          <a:p>
            <a:pPr marL="109728" marR="0" lvl="0" indent="-8128" algn="l" rtl="0">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
        <p:nvSpPr>
          <p:cNvPr id="7" name="6 Dikdörtgen"/>
          <p:cNvSpPr/>
          <p:nvPr/>
        </p:nvSpPr>
        <p:spPr>
          <a:xfrm>
            <a:off x="1643042" y="500042"/>
            <a:ext cx="6143668" cy="1077218"/>
          </a:xfrm>
          <a:prstGeom prst="rect">
            <a:avLst/>
          </a:prstGeom>
        </p:spPr>
        <p:txBody>
          <a:bodyPr wrap="square">
            <a:spAutoFit/>
          </a:bodyPr>
          <a:lstStyle/>
          <a:p>
            <a:r>
              <a:rPr lang="tr-TR" sz="3200" b="1" dirty="0" smtClean="0">
                <a:solidFill>
                  <a:schemeClr val="dk1"/>
                </a:solidFill>
                <a:latin typeface="Verdana"/>
                <a:ea typeface="Verdana"/>
                <a:cs typeface="Verdana"/>
                <a:sym typeface="Verdana"/>
              </a:rPr>
              <a:t>Özel Yetenekli Bireylerin Tanılaması?</a:t>
            </a:r>
            <a:endParaRPr lang="tr-TR"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1500166" y="428604"/>
            <a:ext cx="6929486" cy="1077218"/>
          </a:xfrm>
          <a:prstGeom prst="rect">
            <a:avLst/>
          </a:prstGeom>
        </p:spPr>
        <p:txBody>
          <a:bodyPr wrap="square">
            <a:spAutoFit/>
          </a:bodyPr>
          <a:lstStyle/>
          <a:p>
            <a:r>
              <a:rPr lang="tr-TR" sz="3200" b="1" dirty="0" smtClean="0">
                <a:solidFill>
                  <a:schemeClr val="dk1"/>
                </a:solidFill>
                <a:latin typeface="Verdana"/>
                <a:ea typeface="Verdana"/>
                <a:cs typeface="Verdana"/>
                <a:sym typeface="Verdana"/>
              </a:rPr>
              <a:t>Özel Yetenekli Bireylerin Tanılaması?</a:t>
            </a:r>
            <a:endParaRPr lang="tr-TR" sz="3200" dirty="0"/>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
        <p:nvSpPr>
          <p:cNvPr id="8" name="7 Dikdörtgen"/>
          <p:cNvSpPr/>
          <p:nvPr/>
        </p:nvSpPr>
        <p:spPr>
          <a:xfrm>
            <a:off x="714348" y="1857364"/>
            <a:ext cx="8143900" cy="3785652"/>
          </a:xfrm>
          <a:prstGeom prst="rect">
            <a:avLst/>
          </a:prstGeom>
        </p:spPr>
        <p:txBody>
          <a:bodyPr wrap="square">
            <a:spAutoFit/>
          </a:bodyPr>
          <a:lstStyle/>
          <a:p>
            <a:r>
              <a:rPr lang="tr-TR" sz="2400" dirty="0" smtClean="0"/>
              <a:t>Özel yetenekli bireylerin tanılanması ve özel yetenek alanlarının belirlenmesinde kullanılan yöntemler genel itibariyle şu başlıklar altında toplanabilir; </a:t>
            </a:r>
          </a:p>
          <a:p>
            <a:r>
              <a:rPr lang="tr-TR" sz="2400" dirty="0" smtClean="0"/>
              <a:t>a.Grup zekâ testleri, </a:t>
            </a:r>
          </a:p>
          <a:p>
            <a:r>
              <a:rPr lang="tr-TR" sz="2400" dirty="0" smtClean="0"/>
              <a:t>b.Grup başarı testleri, </a:t>
            </a:r>
          </a:p>
          <a:p>
            <a:r>
              <a:rPr lang="tr-TR" sz="2400" dirty="0" smtClean="0"/>
              <a:t>c.Bireysel zekâ testleri, </a:t>
            </a:r>
          </a:p>
          <a:p>
            <a:r>
              <a:rPr lang="tr-TR" sz="2400" dirty="0" smtClean="0"/>
              <a:t>d.Yaratıcılık testleri, </a:t>
            </a:r>
          </a:p>
          <a:p>
            <a:r>
              <a:rPr lang="tr-TR" sz="2400" dirty="0" smtClean="0"/>
              <a:t>e.Kritik düşünme testleri, </a:t>
            </a:r>
          </a:p>
          <a:p>
            <a:r>
              <a:rPr lang="tr-TR" sz="2400" dirty="0" smtClean="0"/>
              <a:t>f. Resim, müzik gibi alanlar için özel testleri, </a:t>
            </a:r>
          </a:p>
          <a:p>
            <a:r>
              <a:rPr lang="tr-TR" sz="2400" dirty="0" err="1" smtClean="0"/>
              <a:t>g.Gelişim</a:t>
            </a:r>
            <a:r>
              <a:rPr lang="tr-TR" sz="2400" dirty="0" smtClean="0"/>
              <a:t> Testleri </a:t>
            </a:r>
            <a:endParaRPr lang="tr-T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hape 161"/>
          <p:cNvPicPr preferRelativeResize="0"/>
          <p:nvPr/>
        </p:nvPicPr>
        <p:blipFill rotWithShape="1">
          <a:blip r:embed="rId2">
            <a:alphaModFix/>
          </a:blip>
          <a:srcRect/>
          <a:stretch/>
        </p:blipFill>
        <p:spPr>
          <a:xfrm>
            <a:off x="214282" y="357166"/>
            <a:ext cx="1223961" cy="1214437"/>
          </a:xfrm>
          <a:prstGeom prst="rect">
            <a:avLst/>
          </a:prstGeom>
          <a:noFill/>
          <a:ln>
            <a:noFill/>
          </a:ln>
        </p:spPr>
      </p:pic>
      <p:sp>
        <p:nvSpPr>
          <p:cNvPr id="9" name="8 Dikdörtgen"/>
          <p:cNvSpPr/>
          <p:nvPr/>
        </p:nvSpPr>
        <p:spPr>
          <a:xfrm>
            <a:off x="1357290" y="1857364"/>
            <a:ext cx="6786610" cy="2554545"/>
          </a:xfrm>
          <a:prstGeom prst="rect">
            <a:avLst/>
          </a:prstGeom>
        </p:spPr>
        <p:txBody>
          <a:bodyPr wrap="square">
            <a:spAutoFit/>
          </a:bodyPr>
          <a:lstStyle/>
          <a:p>
            <a:pPr algn="just"/>
            <a:r>
              <a:rPr lang="tr-TR" sz="3200" dirty="0" smtClean="0"/>
              <a:t>* Özel yetenekli çocukların gelişimini desteklemek üzere kurulan BİLSEM her yıl Milli Eğitim Bakanlığı tarafından düzenlenen Bilsem sınavı ile öğrenci alımı yapmaktadır.</a:t>
            </a:r>
            <a:endParaRPr lang="tr-TR"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
        <p:nvSpPr>
          <p:cNvPr id="9" name="8 Dikdörtgen"/>
          <p:cNvSpPr/>
          <p:nvPr/>
        </p:nvSpPr>
        <p:spPr>
          <a:xfrm>
            <a:off x="428596" y="1500174"/>
            <a:ext cx="8501090" cy="4031873"/>
          </a:xfrm>
          <a:prstGeom prst="rect">
            <a:avLst/>
          </a:prstGeom>
        </p:spPr>
        <p:txBody>
          <a:bodyPr wrap="square">
            <a:spAutoFit/>
          </a:bodyPr>
          <a:lstStyle/>
          <a:p>
            <a:r>
              <a:rPr lang="tr-TR" sz="3200" dirty="0" smtClean="0"/>
              <a:t>* Bilim Sanat Merkezleri Yönergesi (2007)’ne göre; ülkemizde okul döneminde özel yetenekli çocukların belirlenmesi </a:t>
            </a:r>
          </a:p>
          <a:p>
            <a:pPr marL="285750" indent="-285750">
              <a:buFont typeface="Arial" panose="020B0604020202020204" pitchFamily="34" charset="0"/>
              <a:buChar char="•"/>
            </a:pPr>
            <a:r>
              <a:rPr lang="tr-TR" sz="3200" dirty="0" smtClean="0"/>
              <a:t>Aday gösterme, </a:t>
            </a:r>
          </a:p>
          <a:p>
            <a:pPr marL="285750" indent="-285750">
              <a:buFont typeface="Arial" panose="020B0604020202020204" pitchFamily="34" charset="0"/>
              <a:buChar char="•"/>
            </a:pPr>
            <a:r>
              <a:rPr lang="tr-TR" sz="3200" dirty="0" smtClean="0"/>
              <a:t>Ön değerlendirme, </a:t>
            </a:r>
          </a:p>
          <a:p>
            <a:pPr marL="285750" indent="-285750">
              <a:buFont typeface="Arial" panose="020B0604020202020204" pitchFamily="34" charset="0"/>
              <a:buChar char="•"/>
            </a:pPr>
            <a:r>
              <a:rPr lang="tr-TR" sz="3200" dirty="0" smtClean="0"/>
              <a:t>Grup tarama, </a:t>
            </a:r>
          </a:p>
          <a:p>
            <a:pPr marL="285750" indent="-285750">
              <a:buFont typeface="Arial" panose="020B0604020202020204" pitchFamily="34" charset="0"/>
              <a:buChar char="•"/>
            </a:pPr>
            <a:r>
              <a:rPr lang="tr-TR" sz="3200" dirty="0" smtClean="0"/>
              <a:t>Bireysel inceleme, </a:t>
            </a:r>
          </a:p>
          <a:p>
            <a:pPr marL="285750" indent="-285750">
              <a:buFont typeface="Arial" panose="020B0604020202020204" pitchFamily="34" charset="0"/>
              <a:buChar char="•"/>
            </a:pPr>
            <a:r>
              <a:rPr lang="tr-TR" sz="3200" dirty="0" smtClean="0"/>
              <a:t>Kayıt ve yerleştirme şeklinde gerçekleşmektedir. </a:t>
            </a:r>
            <a:endParaRPr lang="tr-TR"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
        <p:nvSpPr>
          <p:cNvPr id="9" name="8 Dikdörtgen"/>
          <p:cNvSpPr/>
          <p:nvPr/>
        </p:nvSpPr>
        <p:spPr>
          <a:xfrm>
            <a:off x="785786" y="1785926"/>
            <a:ext cx="7786742" cy="2246769"/>
          </a:xfrm>
          <a:prstGeom prst="rect">
            <a:avLst/>
          </a:prstGeom>
        </p:spPr>
        <p:txBody>
          <a:bodyPr wrap="square">
            <a:spAutoFit/>
          </a:bodyPr>
          <a:lstStyle/>
          <a:p>
            <a:pPr algn="just"/>
            <a:r>
              <a:rPr lang="tr-TR" sz="2800" dirty="0" smtClean="0"/>
              <a:t>* Özel yetenekli olarak BİLSEM ‘e sınıf öğretmenleri tarafından aday gösterilen öğrencilerin eğitsel değerlendirme ve tanılaması ile ilgili iş ve işlemler Bakanlıkça yayımlanan kılavuzda açıklanan takvim doğrultusunda yapılır.</a:t>
            </a:r>
            <a:endParaRPr lang="tr-TR"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835</TotalTime>
  <Words>1351</Words>
  <Application>Microsoft Office PowerPoint</Application>
  <PresentationFormat>Ekran Gösterisi (4:3)</PresentationFormat>
  <Paragraphs>142</Paragraphs>
  <Slides>41</Slides>
  <Notes>1</Notes>
  <HiddenSlides>0</HiddenSlides>
  <MMClips>0</MMClips>
  <ScaleCrop>false</ScaleCrop>
  <HeadingPairs>
    <vt:vector size="4" baseType="variant">
      <vt:variant>
        <vt:lpstr>Tema</vt:lpstr>
      </vt:variant>
      <vt:variant>
        <vt:i4>1</vt:i4>
      </vt:variant>
      <vt:variant>
        <vt:lpstr>Slayt Başlıkları</vt:lpstr>
      </vt:variant>
      <vt:variant>
        <vt:i4>41</vt:i4>
      </vt:variant>
    </vt:vector>
  </HeadingPairs>
  <TitlesOfParts>
    <vt:vector size="42" baseType="lpstr">
      <vt:lpstr>Ofis Teması</vt:lpstr>
      <vt:lpstr>Slayt 1</vt:lpstr>
      <vt:lpstr>Slayt 2</vt:lpstr>
      <vt:lpstr>Özel Yetenekli Birey Kimdir? </vt:lpstr>
      <vt:lpstr>Slayt 4</vt:lpstr>
      <vt:lpstr>Slayt 5</vt:lpstr>
      <vt:lpstr>Slayt 6</vt:lpstr>
      <vt:lpstr>Slayt 7</vt:lpstr>
      <vt:lpstr>Slayt 8</vt:lpstr>
      <vt:lpstr>Slayt 9</vt:lpstr>
      <vt:lpstr>Slayt 10</vt:lpstr>
      <vt:lpstr>Slayt 11</vt:lpstr>
      <vt:lpstr>Slayt 12</vt:lpstr>
      <vt:lpstr>Slayt 13</vt:lpstr>
      <vt:lpstr>Slayt 14</vt:lpstr>
      <vt:lpstr>Zeka Puanları</vt:lpstr>
      <vt:lpstr>Slayt 16</vt:lpstr>
      <vt:lpstr>Özel Yetenekli Bireylerin Özellikleri</vt:lpstr>
      <vt:lpstr>Özel Yetenekli Bireylerin Özellikleri</vt:lpstr>
      <vt:lpstr>Özel Yetenekli Bireylerin Özellikleri</vt:lpstr>
      <vt:lpstr>Özel Yetenekli Bireylerin Özellikleri</vt:lpstr>
      <vt:lpstr>Özel Yetenekli Bireylerin Özellikleri</vt:lpstr>
      <vt:lpstr>Özel Yetenekli Bireylerin Özellikleri</vt:lpstr>
      <vt:lpstr>Özel Yetenekli Bireylerin Özellikleri</vt:lpstr>
      <vt:lpstr>Özel Yetenekli Bireylerin Özellikleri</vt:lpstr>
      <vt:lpstr>Özel Yetenekli Bireylerin Özellikleri</vt:lpstr>
      <vt:lpstr>Özel Yetenekli Bireylerin Özellikleri</vt:lpstr>
      <vt:lpstr>Özel Yeteneklilerde Doğru Bilinen Yanlışlar</vt:lpstr>
      <vt:lpstr>Özel Yeteneklilerde Doğru Bilinen Yanlışlar</vt:lpstr>
      <vt:lpstr>Özel Yeteneklilerde Doğru Bilinen Yanlışlar</vt:lpstr>
      <vt:lpstr>Özel Yeteneklilerde Doğru Bilinen Yanlışlar</vt:lpstr>
      <vt:lpstr>Özel Yeteneklilerde Doğru Bilinen Yanlışlar</vt:lpstr>
      <vt:lpstr>Slayt 32</vt:lpstr>
      <vt:lpstr>Öğretmenin Rolü</vt:lpstr>
      <vt:lpstr>Öğretmenin Rolü</vt:lpstr>
      <vt:lpstr>Öğretmenin Rolü</vt:lpstr>
      <vt:lpstr>Ailenin Rolü</vt:lpstr>
      <vt:lpstr>Rehberlik Araştırma Merkezinin (RAM) Rolü</vt:lpstr>
      <vt:lpstr>Slayt 38</vt:lpstr>
      <vt:lpstr>Slayt 39</vt:lpstr>
      <vt:lpstr>Tam Zamanlı Kaynaştırma</vt:lpstr>
      <vt:lpstr>Slayt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JÜLİDE ÖZTÜRK</dc:creator>
  <cp:lastModifiedBy>TugbaERTEKIN</cp:lastModifiedBy>
  <cp:revision>571</cp:revision>
  <dcterms:modified xsi:type="dcterms:W3CDTF">2018-11-16T12:04:39Z</dcterms:modified>
</cp:coreProperties>
</file>