
<file path=[Content_Types].xml><?xml version="1.0" encoding="utf-8"?>
<Types xmlns="http://schemas.openxmlformats.org/package/2006/content-types">
  <Default ContentType="application/xml" Extension="xml"/>
  <Default ContentType="image/jpeg" Extension="jp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4.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notesMaster+xml" PartName="/ppt/notesMasters/notesMaster1.xml"/>
  <Override ContentType="application/vnd.openxmlformats-officedocument.presentationml.slide+xml" PartName="/ppt/slides/slide34.xml"/>
  <Override ContentType="application/vnd.openxmlformats-officedocument.presentationml.slide+xml" PartName="/ppt/slides/slide10.xml"/>
  <Override ContentType="application/vnd.openxmlformats-officedocument.presentationml.slide+xml" PartName="/ppt/slides/slide8.xml"/>
  <Override ContentType="application/vnd.openxmlformats-officedocument.presentationml.slide+xml" PartName="/ppt/slides/slide16.xml"/>
  <Override ContentType="application/vnd.openxmlformats-officedocument.presentationml.slide+xml" PartName="/ppt/slides/slide13.xml"/>
  <Override ContentType="application/vnd.openxmlformats-officedocument.presentationml.slide+xml" PartName="/ppt/slides/slide27.xml"/>
  <Override ContentType="application/vnd.openxmlformats-officedocument.presentationml.slide+xml" PartName="/ppt/slides/slide48.xml"/>
  <Override ContentType="application/vnd.openxmlformats-officedocument.presentationml.slide+xml" PartName="/ppt/slides/slide39.xml"/>
  <Override ContentType="application/vnd.openxmlformats-officedocument.presentationml.slide+xml" PartName="/ppt/slides/slide38.xml"/>
  <Override ContentType="application/vnd.openxmlformats-officedocument.presentationml.slide+xml" PartName="/ppt/slides/slide23.xml"/>
  <Override ContentType="application/vnd.openxmlformats-officedocument.presentationml.slide+xml" PartName="/ppt/slides/slide19.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5.xml"/>
  <Override ContentType="application/vnd.openxmlformats-officedocument.presentationml.slide+xml" PartName="/ppt/slides/slide25.xml"/>
  <Override ContentType="application/vnd.openxmlformats-officedocument.presentationml.slide+xml" PartName="/ppt/slides/slide45.xml"/>
  <Override ContentType="application/vnd.openxmlformats-officedocument.presentationml.slide+xml" PartName="/ppt/slides/slide47.xml"/>
  <Override ContentType="application/vnd.openxmlformats-officedocument.presentationml.slide+xml" PartName="/ppt/slides/slide2.xml"/>
  <Override ContentType="application/vnd.openxmlformats-officedocument.presentationml.slide+xml" PartName="/ppt/slides/slide33.xml"/>
  <Override ContentType="application/vnd.openxmlformats-officedocument.presentationml.slide+xml" PartName="/ppt/slides/slide31.xml"/>
  <Override ContentType="application/vnd.openxmlformats-officedocument.presentationml.slide+xml" PartName="/ppt/slides/slide29.xml"/>
  <Override ContentType="application/vnd.openxmlformats-officedocument.presentationml.slide+xml" PartName="/ppt/slides/slide37.xml"/>
  <Override ContentType="application/vnd.openxmlformats-officedocument.presentationml.slide+xml" PartName="/ppt/slides/slide3.xml"/>
  <Override ContentType="application/vnd.openxmlformats-officedocument.presentationml.slide+xml" PartName="/ppt/slides/slide44.xml"/>
  <Override ContentType="application/vnd.openxmlformats-officedocument.presentationml.slide+xml" PartName="/ppt/slides/slide11.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22.xml"/>
  <Override ContentType="application/vnd.openxmlformats-officedocument.presentationml.slide+xml" PartName="/ppt/slides/slide28.xml"/>
  <Override ContentType="application/vnd.openxmlformats-officedocument.presentationml.slide+xml" PartName="/ppt/slides/slide32.xml"/>
  <Override ContentType="application/vnd.openxmlformats-officedocument.presentationml.slide+xml" PartName="/ppt/slides/slide26.xml"/>
  <Override ContentType="application/vnd.openxmlformats-officedocument.presentationml.slide+xml" PartName="/ppt/slides/slide15.xml"/>
  <Override ContentType="application/vnd.openxmlformats-officedocument.presentationml.slide+xml" PartName="/ppt/slides/slide4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6.xml"/>
  <Override ContentType="application/vnd.openxmlformats-officedocument.presentationml.slide+xml" PartName="/ppt/slides/slide20.xml"/>
  <Override ContentType="application/vnd.openxmlformats-officedocument.presentationml.slide+xml" PartName="/ppt/slides/slide42.xml"/>
  <Override ContentType="application/vnd.openxmlformats-officedocument.presentationml.slide+xml" PartName="/ppt/slides/slide1.xml"/>
  <Override ContentType="application/vnd.openxmlformats-officedocument.presentationml.slide+xml" PartName="/ppt/slides/slide24.xml"/>
  <Override ContentType="application/vnd.openxmlformats-officedocument.presentationml.slide+xml" PartName="/ppt/slides/slide12.xml"/>
  <Override ContentType="application/vnd.openxmlformats-officedocument.presentationml.slide+xml" PartName="/ppt/slides/slide40.xml"/>
  <Override ContentType="application/vnd.openxmlformats-officedocument.presentationml.slide+xml" PartName="/ppt/slides/slide9.xml"/>
  <Override ContentType="application/vnd.openxmlformats-officedocument.presentationml.slide+xml" PartName="/ppt/slides/slide21.xml"/>
  <Override ContentType="application/vnd.openxmlformats-officedocument.theme+xml" PartName="/ppt/theme/theme2.xml"/>
  <Override ContentType="application/vnd.openxmlformats-officedocument.theme+xml" PartName="/ppt/theme/theme1.xml"/>
  <Override ContentType="application/vnd.openxmlformats-officedocument.presentationml.notesSlide+xml" PartName="/ppt/notesSlides/notesSlide41.xml"/>
  <Override ContentType="application/vnd.openxmlformats-officedocument.presentationml.notesSlide+xml" PartName="/ppt/notesSlides/notesSlide14.xml"/>
  <Override ContentType="application/vnd.openxmlformats-officedocument.presentationml.notesSlide+xml" PartName="/ppt/notesSlides/notesSlide43.xml"/>
  <Override ContentType="application/vnd.openxmlformats-officedocument.presentationml.notesSlide+xml" PartName="/ppt/notesSlides/notesSlide25.xml"/>
  <Override ContentType="application/vnd.openxmlformats-officedocument.presentationml.notesSlide+xml" PartName="/ppt/notesSlides/notesSlide15.xml"/>
  <Override ContentType="application/vnd.openxmlformats-officedocument.presentationml.notesSlide+xml" PartName="/ppt/notesSlides/notesSlide2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9.xml"/>
  <Override ContentType="application/vnd.openxmlformats-officedocument.presentationml.notesSlide+xml" PartName="/ppt/notesSlides/notesSlide8.xml"/>
  <Override ContentType="application/vnd.openxmlformats-officedocument.presentationml.notesSlide+xml" PartName="/ppt/notesSlides/notesSlide31.xml"/>
  <Override ContentType="application/vnd.openxmlformats-officedocument.presentationml.notesSlide+xml" PartName="/ppt/notesSlides/notesSlide33.xml"/>
  <Override ContentType="application/vnd.openxmlformats-officedocument.presentationml.notesSlide+xml" PartName="/ppt/notesSlides/notesSlide45.xml"/>
  <Override ContentType="application/vnd.openxmlformats-officedocument.presentationml.notesSlide+xml" PartName="/ppt/notesSlides/notesSlide5.xml"/>
  <Override ContentType="application/vnd.openxmlformats-officedocument.presentationml.notesSlide+xml" PartName="/ppt/notesSlides/notesSlide44.xml"/>
  <Override ContentType="application/vnd.openxmlformats-officedocument.presentationml.notesSlide+xml" PartName="/ppt/notesSlides/notesSlide9.xml"/>
  <Override ContentType="application/vnd.openxmlformats-officedocument.presentationml.notesSlide+xml" PartName="/ppt/notesSlides/notesSlide11.xml"/>
  <Override ContentType="application/vnd.openxmlformats-officedocument.presentationml.notesSlide+xml" PartName="/ppt/notesSlides/notesSlide47.xml"/>
  <Override ContentType="application/vnd.openxmlformats-officedocument.presentationml.notesSlide+xml" PartName="/ppt/notesSlides/notesSlide39.xml"/>
  <Override ContentType="application/vnd.openxmlformats-officedocument.presentationml.notesSlide+xml" PartName="/ppt/notesSlides/notesSlide23.xml"/>
  <Override ContentType="application/vnd.openxmlformats-officedocument.presentationml.notesSlide+xml" PartName="/ppt/notesSlides/notesSlide40.xml"/>
  <Override ContentType="application/vnd.openxmlformats-officedocument.presentationml.notesSlide+xml" PartName="/ppt/notesSlides/notesSlide27.xml"/>
  <Override ContentType="application/vnd.openxmlformats-officedocument.presentationml.notesSlide+xml" PartName="/ppt/notesSlides/notesSlide24.xml"/>
  <Override ContentType="application/vnd.openxmlformats-officedocument.presentationml.notesSlide+xml" PartName="/ppt/notesSlides/notesSlide30.xml"/>
  <Override ContentType="application/vnd.openxmlformats-officedocument.presentationml.notesSlide+xml" PartName="/ppt/notesSlides/notesSlide21.xml"/>
  <Override ContentType="application/vnd.openxmlformats-officedocument.presentationml.notesSlide+xml" PartName="/ppt/notesSlides/notesSlide35.xml"/>
  <Override ContentType="application/vnd.openxmlformats-officedocument.presentationml.notesSlide+xml" PartName="/ppt/notesSlides/notesSlide38.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6.xml"/>
  <Override ContentType="application/vnd.openxmlformats-officedocument.presentationml.notesSlide+xml" PartName="/ppt/notesSlides/notesSlide32.xml"/>
  <Override ContentType="application/vnd.openxmlformats-officedocument.presentationml.notesSlide+xml" PartName="/ppt/notesSlides/notesSlide37.xml"/>
  <Override ContentType="application/vnd.openxmlformats-officedocument.presentationml.notesSlide+xml" PartName="/ppt/notesSlides/notesSlide2.xml"/>
  <Override ContentType="application/vnd.openxmlformats-officedocument.presentationml.notesSlide+xml" PartName="/ppt/notesSlides/notesSlide6.xml"/>
  <Override ContentType="application/vnd.openxmlformats-officedocument.presentationml.notesSlide+xml" PartName="/ppt/notesSlides/notesSlide46.xml"/>
  <Override ContentType="application/vnd.openxmlformats-officedocument.presentationml.notesSlide+xml" PartName="/ppt/notesSlides/notesSlide18.xml"/>
  <Override ContentType="application/vnd.openxmlformats-officedocument.presentationml.notesSlide+xml" PartName="/ppt/notesSlides/notesSlide28.xml"/>
  <Override ContentType="application/vnd.openxmlformats-officedocument.presentationml.notesSlide+xml" PartName="/ppt/notesSlides/notesSlide48.xml"/>
  <Override ContentType="application/vnd.openxmlformats-officedocument.presentationml.notesSlide+xml" PartName="/ppt/notesSlides/notesSlide34.xml"/>
  <Override ContentType="application/vnd.openxmlformats-officedocument.presentationml.notesSlide+xml" PartName="/ppt/notesSlides/notesSlide7.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0.xml"/>
  <Override ContentType="application/vnd.openxmlformats-officedocument.presentationml.notesSlide+xml" PartName="/ppt/notesSlides/notesSlide20.xml"/>
  <Override ContentType="application/vnd.openxmlformats-officedocument.presentationml.notesSlide+xml" PartName="/ppt/notesSlides/notesSlide4.xml"/>
  <Override ContentType="application/vnd.openxmlformats-officedocument.presentationml.notesSlide+xml" PartName="/ppt/notesSlides/notesSlide17.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y="6858000" cx="12192000"/>
  <p:notesSz cx="12192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2" Type="http://schemas.openxmlformats.org/officeDocument/2006/relationships/slide" Target="slides/slide8.xml"/><Relationship Id="rId50" Type="http://schemas.openxmlformats.org/officeDocument/2006/relationships/slide" Target="slides/slide46.xml"/><Relationship Id="rId38" Type="http://schemas.openxmlformats.org/officeDocument/2006/relationships/slide" Target="slides/slide34.xml"/><Relationship Id="rId15" Type="http://schemas.openxmlformats.org/officeDocument/2006/relationships/slide" Target="slides/slide11.xml"/><Relationship Id="rId46" Type="http://schemas.openxmlformats.org/officeDocument/2006/relationships/slide" Target="slides/slide42.xml"/><Relationship Id="rId25" Type="http://schemas.openxmlformats.org/officeDocument/2006/relationships/slide" Target="slides/slide21.xml"/><Relationship Id="rId29" Type="http://schemas.openxmlformats.org/officeDocument/2006/relationships/slide" Target="slides/slide25.xml"/><Relationship Id="rId13" Type="http://schemas.openxmlformats.org/officeDocument/2006/relationships/slide" Target="slides/slide9.xml"/><Relationship Id="rId8" Type="http://schemas.openxmlformats.org/officeDocument/2006/relationships/slide" Target="slides/slide4.xml"/><Relationship Id="rId35" Type="http://schemas.openxmlformats.org/officeDocument/2006/relationships/slide" Target="slides/slide31.xml"/><Relationship Id="rId4" Type="http://schemas.openxmlformats.org/officeDocument/2006/relationships/notesMaster" Target="notesMasters/notesMaster1.xml"/><Relationship Id="rId42" Type="http://schemas.openxmlformats.org/officeDocument/2006/relationships/slide" Target="slides/slide38.xml"/><Relationship Id="rId9" Type="http://schemas.openxmlformats.org/officeDocument/2006/relationships/slide" Target="slides/slide5.xml"/><Relationship Id="rId31" Type="http://schemas.openxmlformats.org/officeDocument/2006/relationships/slide" Target="slides/slide27.xml"/><Relationship Id="rId48" Type="http://schemas.openxmlformats.org/officeDocument/2006/relationships/slide" Target="slides/slide44.xml"/><Relationship Id="rId43" Type="http://schemas.openxmlformats.org/officeDocument/2006/relationships/slide" Target="slides/slide39.xml"/><Relationship Id="rId33" Type="http://schemas.openxmlformats.org/officeDocument/2006/relationships/slide" Target="slides/slide29.xml"/><Relationship Id="rId44" Type="http://schemas.openxmlformats.org/officeDocument/2006/relationships/slide" Target="slides/slide40.xml"/><Relationship Id="rId5" Type="http://schemas.openxmlformats.org/officeDocument/2006/relationships/slide" Target="slides/slide1.xml"/><Relationship Id="rId24" Type="http://schemas.openxmlformats.org/officeDocument/2006/relationships/slide" Target="slides/slide20.xml"/><Relationship Id="rId36" Type="http://schemas.openxmlformats.org/officeDocument/2006/relationships/slide" Target="slides/slide32.xml"/><Relationship Id="rId23" Type="http://schemas.openxmlformats.org/officeDocument/2006/relationships/slide" Target="slides/slide19.xml"/><Relationship Id="rId2" Type="http://schemas.openxmlformats.org/officeDocument/2006/relationships/presProps" Target="presProps.xml"/><Relationship Id="rId45" Type="http://schemas.openxmlformats.org/officeDocument/2006/relationships/slide" Target="slides/slide41.xml"/><Relationship Id="rId6" Type="http://schemas.openxmlformats.org/officeDocument/2006/relationships/slide" Target="slides/slide2.xml"/><Relationship Id="rId41" Type="http://schemas.openxmlformats.org/officeDocument/2006/relationships/slide" Target="slides/slide37.xml"/><Relationship Id="rId51" Type="http://schemas.openxmlformats.org/officeDocument/2006/relationships/slide" Target="slides/slide47.xml"/><Relationship Id="rId40" Type="http://schemas.openxmlformats.org/officeDocument/2006/relationships/slide" Target="slides/slide36.xml"/><Relationship Id="rId16" Type="http://schemas.openxmlformats.org/officeDocument/2006/relationships/slide" Target="slides/slide12.xml"/><Relationship Id="rId28" Type="http://schemas.openxmlformats.org/officeDocument/2006/relationships/slide" Target="slides/slide24.xml"/><Relationship Id="rId20" Type="http://schemas.openxmlformats.org/officeDocument/2006/relationships/slide" Target="slides/slide16.xml"/><Relationship Id="rId39" Type="http://schemas.openxmlformats.org/officeDocument/2006/relationships/slide" Target="slides/slide35.xml"/><Relationship Id="rId11" Type="http://schemas.openxmlformats.org/officeDocument/2006/relationships/slide" Target="slides/slide7.xml"/><Relationship Id="rId14" Type="http://schemas.openxmlformats.org/officeDocument/2006/relationships/slide" Target="slides/slide10.xml"/><Relationship Id="rId7" Type="http://schemas.openxmlformats.org/officeDocument/2006/relationships/slide" Target="slides/slide3.xml"/><Relationship Id="rId27" Type="http://schemas.openxmlformats.org/officeDocument/2006/relationships/slide" Target="slides/slide23.xml"/><Relationship Id="rId34" Type="http://schemas.openxmlformats.org/officeDocument/2006/relationships/slide" Target="slides/slide30.xml"/><Relationship Id="rId22" Type="http://schemas.openxmlformats.org/officeDocument/2006/relationships/slide" Target="slides/slide18.xml"/><Relationship Id="rId1" Type="http://schemas.openxmlformats.org/officeDocument/2006/relationships/theme" Target="theme/theme2.xml"/><Relationship Id="rId18" Type="http://schemas.openxmlformats.org/officeDocument/2006/relationships/slide" Target="slides/slide14.xml"/><Relationship Id="rId30" Type="http://schemas.openxmlformats.org/officeDocument/2006/relationships/slide" Target="slides/slide26.xml"/><Relationship Id="rId26" Type="http://schemas.openxmlformats.org/officeDocument/2006/relationships/slide" Target="slides/slide22.xml"/><Relationship Id="rId49" Type="http://schemas.openxmlformats.org/officeDocument/2006/relationships/slide" Target="slides/slide45.xml"/><Relationship Id="rId21" Type="http://schemas.openxmlformats.org/officeDocument/2006/relationships/slide" Target="slides/slide17.xml"/><Relationship Id="rId10" Type="http://schemas.openxmlformats.org/officeDocument/2006/relationships/slide" Target="slides/slide6.xml"/><Relationship Id="rId32" Type="http://schemas.openxmlformats.org/officeDocument/2006/relationships/slide" Target="slides/slide28.xml"/><Relationship Id="rId19" Type="http://schemas.openxmlformats.org/officeDocument/2006/relationships/slide" Target="slides/slide15.xml"/><Relationship Id="rId52" Type="http://schemas.openxmlformats.org/officeDocument/2006/relationships/slide" Target="slides/slide48.xml"/><Relationship Id="rId17" Type="http://schemas.openxmlformats.org/officeDocument/2006/relationships/slide" Target="slides/slide13.xml"/><Relationship Id="rId3" Type="http://schemas.openxmlformats.org/officeDocument/2006/relationships/slideMaster" Target="slideMasters/slideMaster1.xml"/><Relationship Id="rId37" Type="http://schemas.openxmlformats.org/officeDocument/2006/relationships/slide" Target="slides/slide33.xml"/><Relationship Id="rId47"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5283300" cy="3444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4" name="Shape 4"/>
          <p:cNvSpPr txBox="1"/>
          <p:nvPr>
            <p:ph idx="10" type="dt"/>
          </p:nvPr>
        </p:nvSpPr>
        <p:spPr>
          <a:xfrm>
            <a:off x="6905625" y="0"/>
            <a:ext cx="5283300" cy="344400"/>
          </a:xfrm>
          <a:prstGeom prst="rect">
            <a:avLst/>
          </a:prstGeom>
          <a:noFill/>
          <a:ln>
            <a:noFill/>
          </a:ln>
        </p:spPr>
        <p:txBody>
          <a:bodyPr anchorCtr="0" anchor="t" bIns="91425" lIns="91425" spcFirstLastPara="1" rIns="91425" wrap="square" tIns="91425"/>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5" name="Shape 5"/>
          <p:cNvSpPr/>
          <p:nvPr>
            <p:ph idx="3"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med" w="med" type="none"/>
            <a:tailEnd len="med" w="med" type="none"/>
          </a:ln>
        </p:spPr>
      </p:sp>
      <p:sp>
        <p:nvSpPr>
          <p:cNvPr id="6" name="Shape 6"/>
          <p:cNvSpPr txBox="1"/>
          <p:nvPr>
            <p:ph idx="1" type="body"/>
          </p:nvPr>
        </p:nvSpPr>
        <p:spPr>
          <a:xfrm>
            <a:off x="1219200" y="3300412"/>
            <a:ext cx="9753600" cy="27003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Shape 7"/>
          <p:cNvSpPr txBox="1"/>
          <p:nvPr>
            <p:ph idx="11" type="ftr"/>
          </p:nvPr>
        </p:nvSpPr>
        <p:spPr>
          <a:xfrm>
            <a:off x="0" y="6513512"/>
            <a:ext cx="5283300" cy="3444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 name="Shape 8"/>
          <p:cNvSpPr txBox="1"/>
          <p:nvPr>
            <p:ph idx="12" type="sldNum"/>
          </p:nvPr>
        </p:nvSpPr>
        <p:spPr>
          <a:xfrm>
            <a:off x="6905625" y="6513512"/>
            <a:ext cx="5283300" cy="344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86" name="Shape 86"/>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5" name="Shape 175"/>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3" name="Shape 203"/>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91" name="Shape 91"/>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4" name="Shape 224"/>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9" name="Shape 259"/>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6" name="Shape 266"/>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3" name="Shape 273"/>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0" name="Shape 280"/>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7" name="Shape 97"/>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7" name="Shape 287"/>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4" name="Shape 294"/>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1" name="Shape 301"/>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8" name="Shape 308"/>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15" name="Shape 315"/>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2" name="Shape 322"/>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9" name="Shape 329"/>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36" name="Shape 336"/>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43" name="Shape 343"/>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50" name="Shape 350"/>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57" name="Shape 357"/>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Shape 363"/>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64" name="Shape 364"/>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71" name="Shape 371"/>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78" name="Shape 378"/>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85" name="Shape 385"/>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92" name="Shape 392"/>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98" name="Shape 398"/>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05" name="Shape 405"/>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Shape 411"/>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12" name="Shape 412"/>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6" name="Shape 126"/>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3" name="Shape 133"/>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1219200" y="3300412"/>
            <a:ext cx="9753600" cy="270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0" name="Shape 140"/>
          <p:cNvSpPr/>
          <p:nvPr>
            <p:ph idx="2" type="sldImg"/>
          </p:nvPr>
        </p:nvSpPr>
        <p:spPr>
          <a:xfrm>
            <a:off x="4038600" y="857250"/>
            <a:ext cx="4114800" cy="2314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Başlık ve İçerik">
    <p:spTree>
      <p:nvGrpSpPr>
        <p:cNvPr id="15" name="Shape 15"/>
        <p:cNvGrpSpPr/>
        <p:nvPr/>
      </p:nvGrpSpPr>
      <p:grpSpPr>
        <a:xfrm>
          <a:off x="0" y="0"/>
          <a:ext cx="0" cy="0"/>
          <a:chOff x="0" y="0"/>
          <a:chExt cx="0" cy="0"/>
        </a:xfrm>
      </p:grpSpPr>
      <p:sp>
        <p:nvSpPr>
          <p:cNvPr id="16" name="Shape 16"/>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 name="Shape 17"/>
          <p:cNvSpPr txBox="1"/>
          <p:nvPr>
            <p:ph idx="1" type="body"/>
          </p:nvPr>
        </p:nvSpPr>
        <p:spPr>
          <a:xfrm>
            <a:off x="838200" y="1825625"/>
            <a:ext cx="10515600" cy="4351200"/>
          </a:xfrm>
          <a:prstGeom prst="rect">
            <a:avLst/>
          </a:prstGeom>
          <a:noFill/>
          <a:ln>
            <a:noFill/>
          </a:ln>
        </p:spPr>
        <p:txBody>
          <a:bodyPr anchorCtr="0" anchor="t" bIns="91425" lIns="91425" spcFirstLastPara="1" rIns="91425" wrap="square" tIns="91425"/>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 name="Shape 18"/>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 name="Shape 19"/>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 name="Shape 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Bölüm Üstbilgisi">
    <p:spTree>
      <p:nvGrpSpPr>
        <p:cNvPr id="72" name="Shape 72"/>
        <p:cNvGrpSpPr/>
        <p:nvPr/>
      </p:nvGrpSpPr>
      <p:grpSpPr>
        <a:xfrm>
          <a:off x="0" y="0"/>
          <a:ext cx="0" cy="0"/>
          <a:chOff x="0" y="0"/>
          <a:chExt cx="0" cy="0"/>
        </a:xfrm>
      </p:grpSpPr>
      <p:sp>
        <p:nvSpPr>
          <p:cNvPr id="73" name="Shape 73"/>
          <p:cNvSpPr txBox="1"/>
          <p:nvPr>
            <p:ph type="title"/>
          </p:nvPr>
        </p:nvSpPr>
        <p:spPr>
          <a:xfrm>
            <a:off x="831850" y="1709738"/>
            <a:ext cx="10515600" cy="2852700"/>
          </a:xfrm>
          <a:prstGeom prst="rect">
            <a:avLst/>
          </a:prstGeom>
          <a:noFill/>
          <a:ln>
            <a:noFill/>
          </a:ln>
        </p:spPr>
        <p:txBody>
          <a:bodyPr anchorCtr="0" anchor="b" bIns="91425" lIns="91425" spcFirstLastPara="1" rIns="91425" wrap="square" tIns="91425"/>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 name="Shape 74"/>
          <p:cNvSpPr txBox="1"/>
          <p:nvPr>
            <p:ph idx="1" type="body"/>
          </p:nvPr>
        </p:nvSpPr>
        <p:spPr>
          <a:xfrm>
            <a:off x="831850" y="4589463"/>
            <a:ext cx="10515600" cy="1500300"/>
          </a:xfrm>
          <a:prstGeom prst="rect">
            <a:avLst/>
          </a:prstGeom>
          <a:noFill/>
          <a:ln>
            <a:noFill/>
          </a:ln>
        </p:spPr>
        <p:txBody>
          <a:bodyPr anchorCtr="0" anchor="t" bIns="91425" lIns="91425" spcFirstLastPara="1" rIns="91425" wrap="square" tIns="91425"/>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75" name="Shape 75"/>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6" name="Shape 76"/>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7" name="Shape 7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Başlık Slaydı">
    <p:spTree>
      <p:nvGrpSpPr>
        <p:cNvPr id="78" name="Shape 78"/>
        <p:cNvGrpSpPr/>
        <p:nvPr/>
      </p:nvGrpSpPr>
      <p:grpSpPr>
        <a:xfrm>
          <a:off x="0" y="0"/>
          <a:ext cx="0" cy="0"/>
          <a:chOff x="0" y="0"/>
          <a:chExt cx="0" cy="0"/>
        </a:xfrm>
      </p:grpSpPr>
      <p:sp>
        <p:nvSpPr>
          <p:cNvPr id="79" name="Shape 79"/>
          <p:cNvSpPr txBox="1"/>
          <p:nvPr>
            <p:ph type="ctrTitle"/>
          </p:nvPr>
        </p:nvSpPr>
        <p:spPr>
          <a:xfrm>
            <a:off x="1524000" y="1122363"/>
            <a:ext cx="9144000" cy="2387700"/>
          </a:xfrm>
          <a:prstGeom prst="rect">
            <a:avLst/>
          </a:prstGeom>
          <a:noFill/>
          <a:ln>
            <a:noFill/>
          </a:ln>
        </p:spPr>
        <p:txBody>
          <a:bodyPr anchorCtr="0" anchor="b" bIns="91425" lIns="91425" spcFirstLastPara="1" rIns="91425" wrap="square" tIns="91425"/>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Shape 80"/>
          <p:cNvSpPr txBox="1"/>
          <p:nvPr>
            <p:ph idx="1" type="subTitle"/>
          </p:nvPr>
        </p:nvSpPr>
        <p:spPr>
          <a:xfrm>
            <a:off x="1524000" y="3602038"/>
            <a:ext cx="9144000" cy="1655700"/>
          </a:xfrm>
          <a:prstGeom prst="rect">
            <a:avLst/>
          </a:prstGeom>
          <a:noFill/>
          <a:ln>
            <a:noFill/>
          </a:ln>
        </p:spPr>
        <p:txBody>
          <a:bodyPr anchorCtr="0" anchor="t" bIns="91425" lIns="91425" spcFirstLastPara="1" rIns="91425" wrap="square" tIns="91425"/>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81" name="Shape 81"/>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Shape 82"/>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 name="Shape 8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Dikey Başlık ve Metin">
    <p:spTree>
      <p:nvGrpSpPr>
        <p:cNvPr id="21" name="Shape 21"/>
        <p:cNvGrpSpPr/>
        <p:nvPr/>
      </p:nvGrpSpPr>
      <p:grpSpPr>
        <a:xfrm>
          <a:off x="0" y="0"/>
          <a:ext cx="0" cy="0"/>
          <a:chOff x="0" y="0"/>
          <a:chExt cx="0" cy="0"/>
        </a:xfrm>
      </p:grpSpPr>
      <p:sp>
        <p:nvSpPr>
          <p:cNvPr id="22" name="Shape 22"/>
          <p:cNvSpPr txBox="1"/>
          <p:nvPr>
            <p:ph type="title"/>
          </p:nvPr>
        </p:nvSpPr>
        <p:spPr>
          <a:xfrm rot="5400000">
            <a:off x="7133400" y="1956625"/>
            <a:ext cx="5811900" cy="2628900"/>
          </a:xfrm>
          <a:prstGeom prst="rect">
            <a:avLst/>
          </a:prstGeom>
          <a:noFill/>
          <a:ln>
            <a:noFill/>
          </a:ln>
        </p:spPr>
        <p:txBody>
          <a:bodyPr anchorCtr="0" anchor="ctr" bIns="91425" lIns="91425" spcFirstLastPara="1" rIns="91425" wrap="square" tIns="91425"/>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 name="Shape 23"/>
          <p:cNvSpPr txBox="1"/>
          <p:nvPr>
            <p:ph idx="1" type="body"/>
          </p:nvPr>
        </p:nvSpPr>
        <p:spPr>
          <a:xfrm rot="5400000">
            <a:off x="1799400" y="-596075"/>
            <a:ext cx="5811900" cy="7734300"/>
          </a:xfrm>
          <a:prstGeom prst="rect">
            <a:avLst/>
          </a:prstGeom>
          <a:noFill/>
          <a:ln>
            <a:noFill/>
          </a:ln>
        </p:spPr>
        <p:txBody>
          <a:bodyPr anchorCtr="0" anchor="t" bIns="91425" lIns="91425" spcFirstLastPara="1" rIns="91425" wrap="square" tIns="91425"/>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 name="Shape 24"/>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 name="Shape 25"/>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 name="Shape 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Başlık ve Dikey Metin">
    <p:spTree>
      <p:nvGrpSpPr>
        <p:cNvPr id="27" name="Shape 27"/>
        <p:cNvGrpSpPr/>
        <p:nvPr/>
      </p:nvGrpSpPr>
      <p:grpSpPr>
        <a:xfrm>
          <a:off x="0" y="0"/>
          <a:ext cx="0" cy="0"/>
          <a:chOff x="0" y="0"/>
          <a:chExt cx="0" cy="0"/>
        </a:xfrm>
      </p:grpSpPr>
      <p:sp>
        <p:nvSpPr>
          <p:cNvPr id="28" name="Shape 28"/>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 name="Shape 29"/>
          <p:cNvSpPr txBox="1"/>
          <p:nvPr>
            <p:ph idx="1" type="body"/>
          </p:nvPr>
        </p:nvSpPr>
        <p:spPr>
          <a:xfrm rot="5400000">
            <a:off x="3920400" y="-1256575"/>
            <a:ext cx="4351200" cy="10515600"/>
          </a:xfrm>
          <a:prstGeom prst="rect">
            <a:avLst/>
          </a:prstGeom>
          <a:noFill/>
          <a:ln>
            <a:noFill/>
          </a:ln>
        </p:spPr>
        <p:txBody>
          <a:bodyPr anchorCtr="0" anchor="t" bIns="91425" lIns="91425" spcFirstLastPara="1" rIns="91425" wrap="square" tIns="91425"/>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0" name="Shape 30"/>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 name="Shape 31"/>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 name="Shape 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Başlıklı Resim">
    <p:spTree>
      <p:nvGrpSpPr>
        <p:cNvPr id="33" name="Shape 33"/>
        <p:cNvGrpSpPr/>
        <p:nvPr/>
      </p:nvGrpSpPr>
      <p:grpSpPr>
        <a:xfrm>
          <a:off x="0" y="0"/>
          <a:ext cx="0" cy="0"/>
          <a:chOff x="0" y="0"/>
          <a:chExt cx="0" cy="0"/>
        </a:xfrm>
      </p:grpSpPr>
      <p:sp>
        <p:nvSpPr>
          <p:cNvPr id="34" name="Shape 34"/>
          <p:cNvSpPr txBox="1"/>
          <p:nvPr>
            <p:ph type="title"/>
          </p:nvPr>
        </p:nvSpPr>
        <p:spPr>
          <a:xfrm>
            <a:off x="839788" y="457200"/>
            <a:ext cx="3932100" cy="1600200"/>
          </a:xfrm>
          <a:prstGeom prst="rect">
            <a:avLst/>
          </a:prstGeom>
          <a:noFill/>
          <a:ln>
            <a:noFill/>
          </a:ln>
        </p:spPr>
        <p:txBody>
          <a:bodyPr anchorCtr="0" anchor="b" bIns="91425" lIns="91425" spcFirstLastPara="1" rIns="91425" wrap="square" tIns="91425"/>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 name="Shape 35"/>
          <p:cNvSpPr/>
          <p:nvPr>
            <p:ph idx="2" type="pic"/>
          </p:nvPr>
        </p:nvSpPr>
        <p:spPr>
          <a:xfrm>
            <a:off x="5183188" y="987425"/>
            <a:ext cx="6172200" cy="48735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100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6" name="Shape 36"/>
          <p:cNvSpPr txBox="1"/>
          <p:nvPr>
            <p:ph idx="1" type="body"/>
          </p:nvPr>
        </p:nvSpPr>
        <p:spPr>
          <a:xfrm>
            <a:off x="839788" y="2057400"/>
            <a:ext cx="3932100" cy="3811500"/>
          </a:xfrm>
          <a:prstGeom prst="rect">
            <a:avLst/>
          </a:prstGeom>
          <a:noFill/>
          <a:ln>
            <a:noFill/>
          </a:ln>
        </p:spPr>
        <p:txBody>
          <a:bodyPr anchorCtr="0" anchor="t" bIns="91425" lIns="91425" spcFirstLastPara="1" rIns="91425" wrap="square" tIns="91425"/>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7" name="Shape 37"/>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 name="Shape 38"/>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 name="Shape 3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Başlıklı İçerik">
    <p:spTree>
      <p:nvGrpSpPr>
        <p:cNvPr id="40" name="Shape 40"/>
        <p:cNvGrpSpPr/>
        <p:nvPr/>
      </p:nvGrpSpPr>
      <p:grpSpPr>
        <a:xfrm>
          <a:off x="0" y="0"/>
          <a:ext cx="0" cy="0"/>
          <a:chOff x="0" y="0"/>
          <a:chExt cx="0" cy="0"/>
        </a:xfrm>
      </p:grpSpPr>
      <p:sp>
        <p:nvSpPr>
          <p:cNvPr id="41" name="Shape 41"/>
          <p:cNvSpPr txBox="1"/>
          <p:nvPr>
            <p:ph type="title"/>
          </p:nvPr>
        </p:nvSpPr>
        <p:spPr>
          <a:xfrm>
            <a:off x="839788" y="457200"/>
            <a:ext cx="3932100" cy="1600200"/>
          </a:xfrm>
          <a:prstGeom prst="rect">
            <a:avLst/>
          </a:prstGeom>
          <a:noFill/>
          <a:ln>
            <a:noFill/>
          </a:ln>
        </p:spPr>
        <p:txBody>
          <a:bodyPr anchorCtr="0" anchor="b" bIns="91425" lIns="91425" spcFirstLastPara="1" rIns="91425" wrap="square" tIns="91425"/>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 name="Shape 42"/>
          <p:cNvSpPr txBox="1"/>
          <p:nvPr>
            <p:ph idx="1" type="body"/>
          </p:nvPr>
        </p:nvSpPr>
        <p:spPr>
          <a:xfrm>
            <a:off x="5183188" y="987425"/>
            <a:ext cx="6172200" cy="4873500"/>
          </a:xfrm>
          <a:prstGeom prst="rect">
            <a:avLst/>
          </a:prstGeom>
          <a:noFill/>
          <a:ln>
            <a:noFill/>
          </a:ln>
        </p:spPr>
        <p:txBody>
          <a:bodyPr anchorCtr="0" anchor="t" bIns="91425" lIns="91425" spcFirstLastPara="1" rIns="91425" wrap="square" tIns="91425"/>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43" name="Shape 43"/>
          <p:cNvSpPr txBox="1"/>
          <p:nvPr>
            <p:ph idx="2" type="body"/>
          </p:nvPr>
        </p:nvSpPr>
        <p:spPr>
          <a:xfrm>
            <a:off x="839788" y="2057400"/>
            <a:ext cx="3932100" cy="3811500"/>
          </a:xfrm>
          <a:prstGeom prst="rect">
            <a:avLst/>
          </a:prstGeom>
          <a:noFill/>
          <a:ln>
            <a:noFill/>
          </a:ln>
        </p:spPr>
        <p:txBody>
          <a:bodyPr anchorCtr="0" anchor="t" bIns="91425" lIns="91425" spcFirstLastPara="1" rIns="91425" wrap="square" tIns="91425"/>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44" name="Shape 44"/>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 name="Shape 45"/>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6" name="Shape 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oş">
    <p:spTree>
      <p:nvGrpSpPr>
        <p:cNvPr id="47" name="Shape 47"/>
        <p:cNvGrpSpPr/>
        <p:nvPr/>
      </p:nvGrpSpPr>
      <p:grpSpPr>
        <a:xfrm>
          <a:off x="0" y="0"/>
          <a:ext cx="0" cy="0"/>
          <a:chOff x="0" y="0"/>
          <a:chExt cx="0" cy="0"/>
        </a:xfrm>
      </p:grpSpPr>
      <p:sp>
        <p:nvSpPr>
          <p:cNvPr id="48" name="Shape 48"/>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 name="Shape 49"/>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0" name="Shape 5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Yalnızca Başlık">
    <p:spTree>
      <p:nvGrpSpPr>
        <p:cNvPr id="51" name="Shape 51"/>
        <p:cNvGrpSpPr/>
        <p:nvPr/>
      </p:nvGrpSpPr>
      <p:grpSpPr>
        <a:xfrm>
          <a:off x="0" y="0"/>
          <a:ext cx="0" cy="0"/>
          <a:chOff x="0" y="0"/>
          <a:chExt cx="0" cy="0"/>
        </a:xfrm>
      </p:grpSpPr>
      <p:sp>
        <p:nvSpPr>
          <p:cNvPr id="52" name="Shape 52"/>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Shape 53"/>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Shape 54"/>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Shape 5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Karşılaştırma">
    <p:spTree>
      <p:nvGrpSpPr>
        <p:cNvPr id="56" name="Shape 56"/>
        <p:cNvGrpSpPr/>
        <p:nvPr/>
      </p:nvGrpSpPr>
      <p:grpSpPr>
        <a:xfrm>
          <a:off x="0" y="0"/>
          <a:ext cx="0" cy="0"/>
          <a:chOff x="0" y="0"/>
          <a:chExt cx="0" cy="0"/>
        </a:xfrm>
      </p:grpSpPr>
      <p:sp>
        <p:nvSpPr>
          <p:cNvPr id="57" name="Shape 57"/>
          <p:cNvSpPr txBox="1"/>
          <p:nvPr>
            <p:ph type="title"/>
          </p:nvPr>
        </p:nvSpPr>
        <p:spPr>
          <a:xfrm>
            <a:off x="839788" y="365125"/>
            <a:ext cx="10515600" cy="1325700"/>
          </a:xfrm>
          <a:prstGeom prst="rect">
            <a:avLst/>
          </a:prstGeom>
          <a:noFill/>
          <a:ln>
            <a:noFill/>
          </a:ln>
        </p:spPr>
        <p:txBody>
          <a:bodyPr anchorCtr="0" anchor="ctr" bIns="91425" lIns="91425" spcFirstLastPara="1" rIns="91425" wrap="square" tIns="91425"/>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8" name="Shape 58"/>
          <p:cNvSpPr txBox="1"/>
          <p:nvPr>
            <p:ph idx="1" type="body"/>
          </p:nvPr>
        </p:nvSpPr>
        <p:spPr>
          <a:xfrm>
            <a:off x="839788" y="1681163"/>
            <a:ext cx="5157900" cy="823800"/>
          </a:xfrm>
          <a:prstGeom prst="rect">
            <a:avLst/>
          </a:prstGeom>
          <a:noFill/>
          <a:ln>
            <a:noFill/>
          </a:ln>
        </p:spPr>
        <p:txBody>
          <a:bodyPr anchorCtr="0" anchor="b" bIns="91425" lIns="91425" spcFirstLastPara="1" rIns="91425" wrap="square" tIns="91425"/>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9" name="Shape 59"/>
          <p:cNvSpPr txBox="1"/>
          <p:nvPr>
            <p:ph idx="2" type="body"/>
          </p:nvPr>
        </p:nvSpPr>
        <p:spPr>
          <a:xfrm>
            <a:off x="839788" y="2505075"/>
            <a:ext cx="5157900" cy="3684600"/>
          </a:xfrm>
          <a:prstGeom prst="rect">
            <a:avLst/>
          </a:prstGeom>
          <a:noFill/>
          <a:ln>
            <a:noFill/>
          </a:ln>
        </p:spPr>
        <p:txBody>
          <a:bodyPr anchorCtr="0" anchor="t" bIns="91425" lIns="91425" spcFirstLastPara="1" rIns="91425" wrap="square" tIns="91425"/>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0" name="Shape 60"/>
          <p:cNvSpPr txBox="1"/>
          <p:nvPr>
            <p:ph idx="3" type="body"/>
          </p:nvPr>
        </p:nvSpPr>
        <p:spPr>
          <a:xfrm>
            <a:off x="6172200" y="1681163"/>
            <a:ext cx="5183100" cy="823800"/>
          </a:xfrm>
          <a:prstGeom prst="rect">
            <a:avLst/>
          </a:prstGeom>
          <a:noFill/>
          <a:ln>
            <a:noFill/>
          </a:ln>
        </p:spPr>
        <p:txBody>
          <a:bodyPr anchorCtr="0" anchor="b" bIns="91425" lIns="91425" spcFirstLastPara="1" rIns="91425" wrap="square" tIns="91425"/>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61" name="Shape 61"/>
          <p:cNvSpPr txBox="1"/>
          <p:nvPr>
            <p:ph idx="4" type="body"/>
          </p:nvPr>
        </p:nvSpPr>
        <p:spPr>
          <a:xfrm>
            <a:off x="6172200" y="2505075"/>
            <a:ext cx="5183100" cy="3684600"/>
          </a:xfrm>
          <a:prstGeom prst="rect">
            <a:avLst/>
          </a:prstGeom>
          <a:noFill/>
          <a:ln>
            <a:noFill/>
          </a:ln>
        </p:spPr>
        <p:txBody>
          <a:bodyPr anchorCtr="0" anchor="t" bIns="91425" lIns="91425" spcFirstLastPara="1" rIns="91425" wrap="square" tIns="91425"/>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2" name="Shape 62"/>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3" name="Shape 63"/>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4" name="Shape 6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İki İçerik">
    <p:spTree>
      <p:nvGrpSpPr>
        <p:cNvPr id="65" name="Shape 65"/>
        <p:cNvGrpSpPr/>
        <p:nvPr/>
      </p:nvGrpSpPr>
      <p:grpSpPr>
        <a:xfrm>
          <a:off x="0" y="0"/>
          <a:ext cx="0" cy="0"/>
          <a:chOff x="0" y="0"/>
          <a:chExt cx="0" cy="0"/>
        </a:xfrm>
      </p:grpSpPr>
      <p:sp>
        <p:nvSpPr>
          <p:cNvPr id="66" name="Shape 66"/>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 name="Shape 67"/>
          <p:cNvSpPr txBox="1"/>
          <p:nvPr>
            <p:ph idx="1" type="body"/>
          </p:nvPr>
        </p:nvSpPr>
        <p:spPr>
          <a:xfrm>
            <a:off x="838200" y="1825625"/>
            <a:ext cx="5181600" cy="4351200"/>
          </a:xfrm>
          <a:prstGeom prst="rect">
            <a:avLst/>
          </a:prstGeom>
          <a:noFill/>
          <a:ln>
            <a:noFill/>
          </a:ln>
        </p:spPr>
        <p:txBody>
          <a:bodyPr anchorCtr="0" anchor="t" bIns="91425" lIns="91425" spcFirstLastPara="1" rIns="91425" wrap="square" tIns="91425"/>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8" name="Shape 68"/>
          <p:cNvSpPr txBox="1"/>
          <p:nvPr>
            <p:ph idx="2" type="body"/>
          </p:nvPr>
        </p:nvSpPr>
        <p:spPr>
          <a:xfrm>
            <a:off x="6172200" y="1825625"/>
            <a:ext cx="5181600" cy="4351200"/>
          </a:xfrm>
          <a:prstGeom prst="rect">
            <a:avLst/>
          </a:prstGeom>
          <a:noFill/>
          <a:ln>
            <a:noFill/>
          </a:ln>
        </p:spPr>
        <p:txBody>
          <a:bodyPr anchorCtr="0" anchor="t" bIns="91425" lIns="91425" spcFirstLastPara="1" rIns="91425" wrap="square" tIns="91425"/>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9" name="Shape 69"/>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Shape 70"/>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1" name="Shape 7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2.xml"/><Relationship Id="rId8" Type="http://schemas.openxmlformats.org/officeDocument/2006/relationships/slideLayout" Target="../slideLayouts/slideLayout8.xml"/><Relationship Id="rId4" Type="http://schemas.openxmlformats.org/officeDocument/2006/relationships/slideLayout" Target="../slideLayouts/slideLayout4.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 Id="rId11" Type="http://schemas.openxmlformats.org/officeDocument/2006/relationships/slideLayout" Target="../slideLayouts/slideLayout11.xml"/><Relationship Id="rId7" Type="http://schemas.openxmlformats.org/officeDocument/2006/relationships/slideLayout" Target="../slideLayouts/slideLayout7.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 name="Shape 11"/>
          <p:cNvSpPr txBox="1"/>
          <p:nvPr>
            <p:ph idx="1" type="body"/>
          </p:nvPr>
        </p:nvSpPr>
        <p:spPr>
          <a:xfrm>
            <a:off x="838200" y="1825625"/>
            <a:ext cx="10515600" cy="4351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5" Type="http://schemas.openxmlformats.org/officeDocument/2006/relationships/hyperlink" Target="https://eokul.meb.gov.tr/" TargetMode="External"/><Relationship Id="rId4" Type="http://schemas.openxmlformats.org/officeDocument/2006/relationships/hyperlink" Target="http://www.meb.gov.tr/" TargetMode="Externa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5" Type="http://schemas.openxmlformats.org/officeDocument/2006/relationships/hyperlink" Target="https://e-okul.meb.gov.tr/SinavIslemleri/BasvuruIslemleri/MYS/SNV00116.ASPX" TargetMode="External"/><Relationship Id="rId4" Type="http://schemas.openxmlformats.org/officeDocument/2006/relationships/hyperlink" Target="http://e-okul.meb.gov.tr/" TargetMode="Externa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5" Type="http://schemas.openxmlformats.org/officeDocument/2006/relationships/hyperlink" Target="https://e-okul.meb.gov.tr/" TargetMode="External"/><Relationship Id="rId4" Type="http://schemas.openxmlformats.org/officeDocument/2006/relationships/hyperlink" Target="http://www.meb.gov.tr/" TargetMode="Externa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4" Type="http://schemas.openxmlformats.org/officeDocument/2006/relationships/hyperlink" Target="https://istanbul.meb.gov.tr/" TargetMode="Externa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87"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b="0" l="0" r="0" t="0"/>
          <a:stretch/>
        </p:blipFill>
        <p:spPr>
          <a:xfrm>
            <a:off x="0" y="-7937"/>
            <a:ext cx="12177710" cy="68659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48" name="Shape 148"/>
        <p:cNvGrpSpPr/>
        <p:nvPr/>
      </p:nvGrpSpPr>
      <p:grpSpPr>
        <a:xfrm>
          <a:off x="0" y="0"/>
          <a:ext cx="0" cy="0"/>
          <a:chOff x="0" y="0"/>
          <a:chExt cx="0" cy="0"/>
        </a:xfrm>
      </p:grpSpPr>
      <p:sp>
        <p:nvSpPr>
          <p:cNvPr id="149" name="Shape 149"/>
          <p:cNvSpPr txBox="1"/>
          <p:nvPr>
            <p:ph idx="1" type="body"/>
          </p:nvPr>
        </p:nvSpPr>
        <p:spPr>
          <a:xfrm>
            <a:off x="838200" y="1673225"/>
            <a:ext cx="10515600" cy="4511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DİKKAT</a:t>
            </a:r>
            <a:r>
              <a:rPr b="0" i="0" lang="en-US" sz="2400" u="sng">
                <a:solidFill>
                  <a:srgbClr val="512521"/>
                </a:solidFill>
                <a:latin typeface="Ubuntu"/>
                <a:ea typeface="Ubuntu"/>
                <a:cs typeface="Ubuntu"/>
                <a:sym typeface="Ubuntu"/>
              </a:rPr>
              <a:t>  </a:t>
            </a:r>
            <a:endParaRPr b="0" i="0" sz="2400" u="sng">
              <a:solidFill>
                <a:srgbClr val="51252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2400"/>
              <a:buFont typeface="Arial"/>
              <a:buNone/>
            </a:pPr>
            <a:r>
              <a:t/>
            </a:r>
            <a:endParaRPr b="1" i="0" sz="2400" u="sng">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Merkezi Sınav Puanı ile Ortaöğretim okullarına yerleştirilmek için düzenlenen </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LGS sınavına </a:t>
            </a:r>
            <a:r>
              <a:rPr b="1" i="0" lang="en-US" sz="1800" u="none">
                <a:solidFill>
                  <a:schemeClr val="dk1"/>
                </a:solidFill>
                <a:latin typeface="Ubuntu"/>
                <a:ea typeface="Ubuntu"/>
                <a:cs typeface="Ubuntu"/>
                <a:sym typeface="Ubuntu"/>
              </a:rPr>
              <a:t>KATILAN VEYA KATILMAYAN </a:t>
            </a:r>
            <a:r>
              <a:rPr b="0" i="0" lang="en-US" sz="1800" u="none">
                <a:solidFill>
                  <a:schemeClr val="dk1"/>
                </a:solidFill>
                <a:latin typeface="Ubuntu"/>
                <a:ea typeface="Ubuntu"/>
                <a:cs typeface="Ubuntu"/>
                <a:sym typeface="Ubuntu"/>
              </a:rPr>
              <a:t>tüm öğrencilerimizden, </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örgün eğitim kurumlarına devam etmek isteyenlerin, </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örgün eğitim kurumlarına yerleştirilebilmesi için  </a:t>
            </a:r>
            <a:endParaRPr/>
          </a:p>
          <a:p>
            <a:pPr indent="0" lvl="0" marL="0" marR="0" rtl="0" algn="ctr">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Yerel Yerleştirme Tercihi </a:t>
            </a:r>
            <a:r>
              <a:rPr b="0" i="0" lang="en-US" sz="1800" u="none">
                <a:solidFill>
                  <a:schemeClr val="dk1"/>
                </a:solidFill>
                <a:latin typeface="Ubuntu"/>
                <a:ea typeface="Ubuntu"/>
                <a:cs typeface="Ubuntu"/>
                <a:sym typeface="Ubuntu"/>
              </a:rPr>
              <a:t>yapmaları </a:t>
            </a:r>
            <a:r>
              <a:rPr b="1" i="0" lang="en-US" sz="1800" u="none">
                <a:solidFill>
                  <a:schemeClr val="dk1"/>
                </a:solidFill>
                <a:latin typeface="Ubuntu"/>
                <a:ea typeface="Ubuntu"/>
                <a:cs typeface="Ubuntu"/>
                <a:sym typeface="Ubuntu"/>
              </a:rPr>
              <a:t>ZORUNLUDUR.</a:t>
            </a:r>
            <a:endParaRPr/>
          </a:p>
          <a:p>
            <a:pPr indent="0" lvl="0" marL="0" marR="0" rtl="0" algn="ctr">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Tercih yapmayan öğrenciler Açık Öğretim Kurumlarına Yönlendirileceklerdir.</a:t>
            </a:r>
            <a:endParaRPr/>
          </a:p>
          <a:p>
            <a:pPr indent="-114300" lvl="0" marL="228600" marR="0" rtl="0" algn="l">
              <a:lnSpc>
                <a:spcPct val="90000"/>
              </a:lnSpc>
              <a:spcBef>
                <a:spcPts val="1000"/>
              </a:spcBef>
              <a:spcAft>
                <a:spcPts val="0"/>
              </a:spcAft>
              <a:buClr>
                <a:schemeClr val="dk1"/>
              </a:buClr>
              <a:buSzPts val="1800"/>
              <a:buFont typeface="Arial"/>
              <a:buNone/>
            </a:pPr>
            <a:r>
              <a:t/>
            </a:r>
            <a:endParaRPr b="1" i="0" sz="1800" u="none">
              <a:solidFill>
                <a:schemeClr val="dk1"/>
              </a:solidFill>
              <a:latin typeface="Ubuntu"/>
              <a:ea typeface="Ubuntu"/>
              <a:cs typeface="Ubuntu"/>
              <a:sym typeface="Ubuntu"/>
            </a:endParaRPr>
          </a:p>
        </p:txBody>
      </p:sp>
      <p:sp>
        <p:nvSpPr>
          <p:cNvPr id="150" name="Shape 150"/>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YEREL YERLEŞTİRME</a:t>
            </a:r>
            <a:endParaRPr/>
          </a:p>
        </p:txBody>
      </p:sp>
      <p:sp>
        <p:nvSpPr>
          <p:cNvPr id="151" name="Shape 151"/>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55" name="Shape 155"/>
        <p:cNvGrpSpPr/>
        <p:nvPr/>
      </p:nvGrpSpPr>
      <p:grpSpPr>
        <a:xfrm>
          <a:off x="0" y="0"/>
          <a:ext cx="0" cy="0"/>
          <a:chOff x="0" y="0"/>
          <a:chExt cx="0" cy="0"/>
        </a:xfrm>
      </p:grpSpPr>
      <p:sp>
        <p:nvSpPr>
          <p:cNvPr id="156" name="Shape 156"/>
          <p:cNvSpPr txBox="1"/>
          <p:nvPr>
            <p:ph idx="1" type="body"/>
          </p:nvPr>
        </p:nvSpPr>
        <p:spPr>
          <a:xfrm>
            <a:off x="838200" y="1447800"/>
            <a:ext cx="10515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DİKKAT</a:t>
            </a:r>
            <a:endParaRPr/>
          </a:p>
          <a:p>
            <a:pPr indent="0" lvl="0" marL="0" marR="0" rtl="0" algn="ctr">
              <a:lnSpc>
                <a:spcPct val="90000"/>
              </a:lnSpc>
              <a:spcBef>
                <a:spcPts val="1000"/>
              </a:spcBef>
              <a:spcAft>
                <a:spcPts val="0"/>
              </a:spcAft>
              <a:buClr>
                <a:schemeClr val="dk1"/>
              </a:buClr>
              <a:buSzPts val="2400"/>
              <a:buFont typeface="Arial"/>
              <a:buNone/>
            </a:pPr>
            <a:r>
              <a:t/>
            </a:r>
            <a:endParaRPr b="0" i="0" sz="24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‘e-okul’ YEREL YERLEŞTİRME TERCİH ALANINA TERCİH GİRİŞİ YAPILMADAN</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MERKEZİ SINAVLA ÖĞRENCİ ALAN OKULLAR TERCİH ALANI İle</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PANSİYONLU OKULLARA YERLEŞTİRME TERCİH ALANI</a:t>
            </a:r>
            <a:endParaRPr/>
          </a:p>
          <a:p>
            <a:pPr indent="0" lvl="0" marL="0" marR="0" rtl="0" algn="ctr">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AÇILMAYACAKTIR.</a:t>
            </a:r>
            <a:r>
              <a:rPr b="0" i="0" lang="en-US" sz="1800" u="none">
                <a:solidFill>
                  <a:schemeClr val="dk1"/>
                </a:solidFill>
                <a:latin typeface="Ubuntu"/>
                <a:ea typeface="Ubuntu"/>
                <a:cs typeface="Ubuntu"/>
                <a:sym typeface="Ubuntu"/>
              </a:rPr>
              <a:t>    </a:t>
            </a:r>
            <a:endParaRPr/>
          </a:p>
          <a:p>
            <a:pPr indent="0" lvl="0" marL="0" marR="0" rtl="0" algn="ctr">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
        <p:nvSpPr>
          <p:cNvPr id="157" name="Shape 157"/>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YEREL YERLEŞTİRME</a:t>
            </a:r>
            <a:endParaRPr/>
          </a:p>
        </p:txBody>
      </p:sp>
      <p:sp>
        <p:nvSpPr>
          <p:cNvPr id="158" name="Shape 158"/>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62" name="Shape 162"/>
        <p:cNvGrpSpPr/>
        <p:nvPr/>
      </p:nvGrpSpPr>
      <p:grpSpPr>
        <a:xfrm>
          <a:off x="0" y="0"/>
          <a:ext cx="0" cy="0"/>
          <a:chOff x="0" y="0"/>
          <a:chExt cx="0" cy="0"/>
        </a:xfrm>
      </p:grpSpPr>
      <p:sp>
        <p:nvSpPr>
          <p:cNvPr id="163" name="Shape 16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just">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Yerel yerleştirmede öğrencilerimiz </a:t>
            </a:r>
            <a:r>
              <a:rPr b="1" i="0" lang="en-US" sz="1800" u="none">
                <a:solidFill>
                  <a:schemeClr val="dk1"/>
                </a:solidFill>
                <a:latin typeface="Ubuntu"/>
                <a:ea typeface="Ubuntu"/>
                <a:cs typeface="Ubuntu"/>
                <a:sym typeface="Ubuntu"/>
              </a:rPr>
              <a:t>5 Tercih </a:t>
            </a:r>
            <a:r>
              <a:rPr b="0" i="0" lang="en-US" sz="1800" u="none">
                <a:solidFill>
                  <a:schemeClr val="dk1"/>
                </a:solidFill>
                <a:latin typeface="Ubuntu"/>
                <a:ea typeface="Ubuntu"/>
                <a:cs typeface="Ubuntu"/>
                <a:sym typeface="Ubuntu"/>
              </a:rPr>
              <a:t>yapabileceklerdir.</a:t>
            </a:r>
            <a:endParaRPr/>
          </a:p>
          <a:p>
            <a:pPr indent="0" lvl="0" marL="0" marR="0" rtl="0" algn="just">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Öğrencilerimiz/velilerimiz Bu alandaki tercihlerinde;</a:t>
            </a:r>
            <a:endParaRPr/>
          </a:p>
          <a:p>
            <a:pPr indent="0" lvl="0" marL="0" marR="0" rtl="0" algn="just">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İlk üç tercihi kendi kayıt alanından seçmek durumundadır. Kendi kayıt alanından tercih yapılmadan Komşu veya Diğer Kayıt Alanlarından Tercih yapılamaz.</a:t>
            </a:r>
            <a:endParaRPr/>
          </a:p>
          <a:p>
            <a:pPr indent="0" lvl="0" marL="0" marR="0" rtl="0" algn="just">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Son iki tercih, kendi kayıt alanı olabileceği gibi, kayıt alanı dışında KOMŞU (Aynı İlçe İçi İkamet alanındaki farklı Kayıt Alanı) veya DİĞER (İkamet kayıt alanı veya komşu kayıt alanı dışında) kayıt alanlarından yapılabilir. </a:t>
            </a:r>
            <a:endParaRPr/>
          </a:p>
        </p:txBody>
      </p:sp>
      <p:sp>
        <p:nvSpPr>
          <p:cNvPr id="164" name="Shape 164"/>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YEREL YERLEŞTİRME</a:t>
            </a:r>
            <a:endParaRPr/>
          </a:p>
        </p:txBody>
      </p:sp>
      <p:sp>
        <p:nvSpPr>
          <p:cNvPr id="165" name="Shape 165"/>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69" name="Shape 169"/>
        <p:cNvGrpSpPr/>
        <p:nvPr/>
      </p:nvGrpSpPr>
      <p:grpSpPr>
        <a:xfrm>
          <a:off x="0" y="0"/>
          <a:ext cx="0" cy="0"/>
          <a:chOff x="0" y="0"/>
          <a:chExt cx="0" cy="0"/>
        </a:xfrm>
      </p:grpSpPr>
      <p:sp>
        <p:nvSpPr>
          <p:cNvPr id="170" name="Shape 17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114300" lvl="0" marL="228600" marR="0" rtl="0" algn="l">
              <a:lnSpc>
                <a:spcPct val="90000"/>
              </a:lnSpc>
              <a:spcBef>
                <a:spcPts val="0"/>
              </a:spcBef>
              <a:spcAft>
                <a:spcPts val="0"/>
              </a:spcAft>
              <a:buClr>
                <a:schemeClr val="dk1"/>
              </a:buClr>
              <a:buSzPts val="1800"/>
              <a:buFont typeface="Noto Sans Symbols"/>
              <a:buNone/>
            </a:pPr>
            <a:r>
              <a:t/>
            </a:r>
            <a:endParaRPr b="0" i="0" sz="1800" u="none">
              <a:solidFill>
                <a:schemeClr val="dk1"/>
              </a:solidFill>
              <a:latin typeface="Ubuntu"/>
              <a:ea typeface="Ubuntu"/>
              <a:cs typeface="Ubuntu"/>
              <a:sym typeface="Ubuntu"/>
            </a:endParaRPr>
          </a:p>
          <a:p>
            <a:pPr indent="-114300" lvl="0" marL="228600" marR="0" rtl="0" algn="l">
              <a:lnSpc>
                <a:spcPct val="90000"/>
              </a:lnSpc>
              <a:spcBef>
                <a:spcPts val="1000"/>
              </a:spcBef>
              <a:spcAft>
                <a:spcPts val="0"/>
              </a:spcAft>
              <a:buClr>
                <a:schemeClr val="dk1"/>
              </a:buClr>
              <a:buSzPts val="1800"/>
              <a:buFont typeface="Noto Sans Symbols"/>
              <a:buNone/>
            </a:pPr>
            <a:r>
              <a:t/>
            </a:r>
            <a:endParaRPr b="0" i="0" sz="1800" u="none">
              <a:solidFill>
                <a:schemeClr val="dk1"/>
              </a:solidFill>
              <a:latin typeface="Ubuntu"/>
              <a:ea typeface="Ubuntu"/>
              <a:cs typeface="Ubuntu"/>
              <a:sym typeface="Ubuntu"/>
            </a:endParaRPr>
          </a:p>
          <a:p>
            <a:pPr indent="-2286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228600" lvl="0" marL="22860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Beş tercihten en fazla üç tanesi aynı tür okul olabilir. Tercih edilen Diğer iki okul, </a:t>
            </a:r>
            <a:r>
              <a:rPr b="1" i="0" lang="en-US" sz="1800" u="none">
                <a:solidFill>
                  <a:schemeClr val="dk1"/>
                </a:solidFill>
                <a:latin typeface="Ubuntu"/>
                <a:ea typeface="Ubuntu"/>
                <a:cs typeface="Ubuntu"/>
                <a:sym typeface="Ubuntu"/>
              </a:rPr>
              <a:t>farklı okul türü</a:t>
            </a:r>
            <a:r>
              <a:rPr b="0" i="0" lang="en-US" sz="1800" u="none">
                <a:solidFill>
                  <a:schemeClr val="dk1"/>
                </a:solidFill>
                <a:latin typeface="Ubuntu"/>
                <a:ea typeface="Ubuntu"/>
                <a:cs typeface="Ubuntu"/>
                <a:sym typeface="Ubuntu"/>
              </a:rPr>
              <a:t> olmak zorundadır. (Anadolu Lisesi, Anadolu İmam Hatip Lisesi, Mesleki ve Teknik Anadolu Lisesi)</a:t>
            </a:r>
            <a:endParaRPr/>
          </a:p>
          <a:p>
            <a:pPr indent="-228600" lvl="0" marL="22860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Bu alandaki beş tercih hakkının tamamını kullanmak </a:t>
            </a:r>
            <a:r>
              <a:rPr b="1" i="0" lang="en-US" sz="1800" u="none">
                <a:solidFill>
                  <a:schemeClr val="dk1"/>
                </a:solidFill>
                <a:latin typeface="Ubuntu"/>
                <a:ea typeface="Ubuntu"/>
                <a:cs typeface="Ubuntu"/>
                <a:sym typeface="Ubuntu"/>
              </a:rPr>
              <a:t>ZORUNLU DEĞİLDİR.</a:t>
            </a:r>
            <a:endParaRPr/>
          </a:p>
          <a:p>
            <a:pPr indent="-114300" lvl="0" marL="228600" marR="0" rtl="0" algn="l">
              <a:lnSpc>
                <a:spcPct val="90000"/>
              </a:lnSpc>
              <a:spcBef>
                <a:spcPts val="1000"/>
              </a:spcBef>
              <a:spcAft>
                <a:spcPts val="0"/>
              </a:spcAft>
              <a:buClr>
                <a:schemeClr val="dk1"/>
              </a:buClr>
              <a:buSzPts val="1800"/>
              <a:buFont typeface="Arial"/>
              <a:buNone/>
            </a:pPr>
            <a:r>
              <a:t/>
            </a:r>
            <a:endParaRPr b="1" i="0" sz="1800" u="none">
              <a:solidFill>
                <a:schemeClr val="dk1"/>
              </a:solidFill>
              <a:latin typeface="Ubuntu"/>
              <a:ea typeface="Ubuntu"/>
              <a:cs typeface="Ubuntu"/>
              <a:sym typeface="Ubuntu"/>
            </a:endParaRPr>
          </a:p>
        </p:txBody>
      </p:sp>
      <p:sp>
        <p:nvSpPr>
          <p:cNvPr id="171" name="Shape 171"/>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YEREL YERLEŞTİRME</a:t>
            </a:r>
            <a:endParaRPr/>
          </a:p>
        </p:txBody>
      </p:sp>
      <p:sp>
        <p:nvSpPr>
          <p:cNvPr id="172" name="Shape 172"/>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76" name="Shape 176"/>
        <p:cNvGrpSpPr/>
        <p:nvPr/>
      </p:nvGrpSpPr>
      <p:grpSpPr>
        <a:xfrm>
          <a:off x="0" y="0"/>
          <a:ext cx="0" cy="0"/>
          <a:chOff x="0" y="0"/>
          <a:chExt cx="0" cy="0"/>
        </a:xfrm>
      </p:grpSpPr>
      <p:sp>
        <p:nvSpPr>
          <p:cNvPr id="177" name="Shape 17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98425"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Örnek;</a:t>
            </a:r>
            <a:endParaRPr/>
          </a:p>
          <a:p>
            <a:pPr indent="0" lvl="0" marL="98425" marR="0" rtl="0" algn="l">
              <a:lnSpc>
                <a:spcPct val="100000"/>
              </a:lnSpc>
              <a:spcBef>
                <a:spcPts val="25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İlk iki tercih Kayıt Alanından Anadolu Lisesi olarak, </a:t>
            </a:r>
            <a:endParaRPr/>
          </a:p>
          <a:p>
            <a:pPr indent="0" lvl="0" marL="98425" marR="0" rtl="0" algn="l">
              <a:lnSpc>
                <a:spcPct val="100000"/>
              </a:lnSpc>
              <a:spcBef>
                <a:spcPts val="25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Üçüncü tercih bir başka tür okul türü(Mesleki ve Teknik Anadolu Lisesi veya Anadolu İmam Hatip Lisesi) yine Kayıt Alanından yapılarak, </a:t>
            </a:r>
            <a:endParaRPr/>
          </a:p>
          <a:p>
            <a:pPr indent="0" lvl="0" marL="98425" marR="0" rtl="0" algn="l">
              <a:lnSpc>
                <a:spcPct val="100000"/>
              </a:lnSpc>
              <a:spcBef>
                <a:spcPts val="25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Dördüncü tercih “Komşu  Kayıt Alanı” veya “Diğer” Kayıt Alanından Anadolu Lisesi yapılabilir. </a:t>
            </a:r>
            <a:endParaRPr/>
          </a:p>
          <a:p>
            <a:pPr indent="0" lvl="0" marL="98425" marR="0" rtl="0" algn="l">
              <a:lnSpc>
                <a:spcPct val="100000"/>
              </a:lnSpc>
              <a:spcBef>
                <a:spcPts val="25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Beşinci  tercih Anadolu Lisesi kontenjanı dolduğu için farklı (Kayıt Alanı , Komşu Kayıt Alanı veya Diğer  Kayıt Alanı) bir okul türünden olmalıdır.</a:t>
            </a:r>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
        <p:nvSpPr>
          <p:cNvPr id="178" name="Shape 178"/>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YEREL YERLEŞTİRME</a:t>
            </a:r>
            <a:endParaRPr/>
          </a:p>
        </p:txBody>
      </p:sp>
      <p:sp>
        <p:nvSpPr>
          <p:cNvPr id="179" name="Shape 179"/>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83" name="Shape 183"/>
        <p:cNvGrpSpPr/>
        <p:nvPr/>
      </p:nvGrpSpPr>
      <p:grpSpPr>
        <a:xfrm>
          <a:off x="0" y="0"/>
          <a:ext cx="0" cy="0"/>
          <a:chOff x="0" y="0"/>
          <a:chExt cx="0" cy="0"/>
        </a:xfrm>
      </p:grpSpPr>
      <p:sp>
        <p:nvSpPr>
          <p:cNvPr id="184" name="Shape 18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ÖZEL DURUMLAR;</a:t>
            </a:r>
            <a:endParaRPr/>
          </a:p>
          <a:p>
            <a:pPr indent="0" lvl="0" marL="0" marR="0" rtl="0" algn="l">
              <a:lnSpc>
                <a:spcPct val="90000"/>
              </a:lnSpc>
              <a:spcBef>
                <a:spcPts val="1000"/>
              </a:spcBef>
              <a:spcAft>
                <a:spcPts val="0"/>
              </a:spcAft>
              <a:buClr>
                <a:schemeClr val="dk1"/>
              </a:buClr>
              <a:buSzPts val="1800"/>
              <a:buFont typeface="Arial"/>
              <a:buNone/>
            </a:pPr>
            <a:r>
              <a:t/>
            </a:r>
            <a:endParaRPr b="1"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Yerel yerleştirmede: Tayin, doğal afet, zorunlu nakile tabi olma, emekli olarak başka bir  yere yerleşme nedenleriyle il dışından gelenlerin çocukları; Anne  veya babası ayrılmış veya ölmüş, 24/5/1983 tarihli ve 2828 sayılı  Sosyal Hizmetler Kanunu kapsamında koruma kararı koruyucu aile  yanına veya ikinci derece yakınlarının yanına yerleştirilenler. (Kılavuz1.5.2 Maddesi b fıkrası) tercihlerini onaylattıkları okul müdürlüğüne  durumlarını belgelemeleri halinde </a:t>
            </a:r>
            <a:endParaRPr b="0"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bu madde kapsamında hak kaybına uğramazlar.</a:t>
            </a:r>
            <a:endParaRPr/>
          </a:p>
          <a:p>
            <a:pPr indent="-114300" lvl="0" marL="228600" marR="0" rtl="0" algn="l">
              <a:lnSpc>
                <a:spcPct val="90000"/>
              </a:lnSpc>
              <a:spcBef>
                <a:spcPts val="1000"/>
              </a:spcBef>
              <a:spcAft>
                <a:spcPts val="0"/>
              </a:spcAft>
              <a:buClr>
                <a:schemeClr val="dk1"/>
              </a:buClr>
              <a:buSzPts val="1800"/>
              <a:buFont typeface="Arial"/>
              <a:buNone/>
            </a:pPr>
            <a:r>
              <a:t/>
            </a:r>
            <a:endParaRPr b="1" i="0" sz="1800" u="none">
              <a:solidFill>
                <a:schemeClr val="dk1"/>
              </a:solidFill>
              <a:latin typeface="Ubuntu"/>
              <a:ea typeface="Ubuntu"/>
              <a:cs typeface="Ubuntu"/>
              <a:sym typeface="Ubuntu"/>
            </a:endParaRPr>
          </a:p>
        </p:txBody>
      </p:sp>
      <p:sp>
        <p:nvSpPr>
          <p:cNvPr id="185" name="Shape 185"/>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YEREL YERLEŞTİRME</a:t>
            </a:r>
            <a:endParaRPr/>
          </a:p>
        </p:txBody>
      </p:sp>
      <p:sp>
        <p:nvSpPr>
          <p:cNvPr id="186" name="Shape 186"/>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90" name="Shape 190"/>
        <p:cNvGrpSpPr/>
        <p:nvPr/>
      </p:nvGrpSpPr>
      <p:grpSpPr>
        <a:xfrm>
          <a:off x="0" y="0"/>
          <a:ext cx="0" cy="0"/>
          <a:chOff x="0" y="0"/>
          <a:chExt cx="0" cy="0"/>
        </a:xfrm>
      </p:grpSpPr>
      <p:sp>
        <p:nvSpPr>
          <p:cNvPr id="191" name="Shape 19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Yerel Yerleştirme Tercihi yaparken DİKKAT</a:t>
            </a:r>
            <a:endParaRPr/>
          </a:p>
          <a:p>
            <a:pPr indent="0" lvl="0" marL="0" marR="0" rtl="0" algn="ctr">
              <a:lnSpc>
                <a:spcPct val="90000"/>
              </a:lnSpc>
              <a:spcBef>
                <a:spcPts val="1000"/>
              </a:spcBef>
              <a:spcAft>
                <a:spcPts val="0"/>
              </a:spcAft>
              <a:buClr>
                <a:schemeClr val="dk1"/>
              </a:buClr>
              <a:buSzPts val="2400"/>
              <a:buFont typeface="Arial"/>
              <a:buNone/>
            </a:pPr>
            <a:r>
              <a:t/>
            </a:r>
            <a:endParaRPr b="0" i="0" sz="2400" u="none">
              <a:solidFill>
                <a:srgbClr val="512521"/>
              </a:solidFill>
              <a:latin typeface="Ubuntu"/>
              <a:ea typeface="Ubuntu"/>
              <a:cs typeface="Ubuntu"/>
              <a:sym typeface="Ubuntu"/>
            </a:endParaRPr>
          </a:p>
          <a:p>
            <a:pPr indent="0" lvl="0" marL="0" marR="0" rtl="0" algn="l">
              <a:lnSpc>
                <a:spcPct val="90000"/>
              </a:lnSpc>
              <a:spcBef>
                <a:spcPts val="100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	</a:t>
            </a:r>
            <a:r>
              <a:rPr b="0" i="0" lang="en-US" sz="1800" u="none">
                <a:solidFill>
                  <a:schemeClr val="dk1"/>
                </a:solidFill>
                <a:latin typeface="Ubuntu"/>
                <a:ea typeface="Ubuntu"/>
                <a:cs typeface="Ubuntu"/>
                <a:sym typeface="Ubuntu"/>
              </a:rPr>
              <a:t>Tercih ve yerleştirmelerde;</a:t>
            </a:r>
            <a:endParaRPr b="0"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Bulunduğu Kayıt Alanında bir ortaokulda okuyan  öğrenci, Komşu Kayıt Alanından bir ortaokulda  okuyan öğrenciye göre;</a:t>
            </a:r>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Komşu Kayıt Alanındaki öğrenci Diğer Kayıt Alanlarında okuyan öğrenciye göre,</a:t>
            </a:r>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Aynı Kayıt Alanında bir ortaokulda okuyan öğrencilerden, bulunduğu Kayıt Alanında bir ortaokulda dönem olarak fazla okuyan öğrenci az okuyanlara göre </a:t>
            </a:r>
            <a:r>
              <a:rPr b="1" i="0" lang="en-US" sz="1800" u="none">
                <a:solidFill>
                  <a:schemeClr val="dk1"/>
                </a:solidFill>
                <a:latin typeface="Ubuntu"/>
                <a:ea typeface="Ubuntu"/>
                <a:cs typeface="Ubuntu"/>
                <a:sym typeface="Ubuntu"/>
              </a:rPr>
              <a:t>Daha avantajlı olacaktır.</a:t>
            </a:r>
            <a:endParaRPr/>
          </a:p>
          <a:p>
            <a:pPr indent="-114300" lvl="0" marL="228600" marR="0" rtl="0" algn="l">
              <a:lnSpc>
                <a:spcPct val="90000"/>
              </a:lnSpc>
              <a:spcBef>
                <a:spcPts val="1000"/>
              </a:spcBef>
              <a:spcAft>
                <a:spcPts val="0"/>
              </a:spcAft>
              <a:buClr>
                <a:schemeClr val="dk1"/>
              </a:buClr>
              <a:buSzPts val="1800"/>
              <a:buFont typeface="Arial"/>
              <a:buNone/>
            </a:pPr>
            <a:r>
              <a:t/>
            </a:r>
            <a:endParaRPr b="1" i="0" sz="1800" u="none">
              <a:solidFill>
                <a:schemeClr val="dk1"/>
              </a:solidFill>
              <a:latin typeface="Ubuntu"/>
              <a:ea typeface="Ubuntu"/>
              <a:cs typeface="Ubuntu"/>
              <a:sym typeface="Ubuntu"/>
            </a:endParaRPr>
          </a:p>
        </p:txBody>
      </p:sp>
      <p:sp>
        <p:nvSpPr>
          <p:cNvPr id="192" name="Shape 192"/>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YEREL YERLEŞTİRME</a:t>
            </a:r>
            <a:endParaRPr/>
          </a:p>
        </p:txBody>
      </p:sp>
      <p:sp>
        <p:nvSpPr>
          <p:cNvPr id="193" name="Shape 193"/>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97" name="Shape 197"/>
        <p:cNvGrpSpPr/>
        <p:nvPr/>
      </p:nvGrpSpPr>
      <p:grpSpPr>
        <a:xfrm>
          <a:off x="0" y="0"/>
          <a:ext cx="0" cy="0"/>
          <a:chOff x="0" y="0"/>
          <a:chExt cx="0" cy="0"/>
        </a:xfrm>
      </p:grpSpPr>
      <p:sp>
        <p:nvSpPr>
          <p:cNvPr id="198" name="Shape 198"/>
          <p:cNvSpPr txBox="1"/>
          <p:nvPr>
            <p:ph idx="1" type="body"/>
          </p:nvPr>
        </p:nvSpPr>
        <p:spPr>
          <a:xfrm>
            <a:off x="838200" y="1524000"/>
            <a:ext cx="10515600" cy="4968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Merkezi Sınav uygulamasına (LGS) katılmayan öğrencilerimize Merkezi Sınav Puanı ile öğrenci alan okullar tercih ekranı </a:t>
            </a:r>
            <a:r>
              <a:rPr b="1" i="0" lang="en-US" sz="1800" u="none">
                <a:solidFill>
                  <a:schemeClr val="dk1"/>
                </a:solidFill>
                <a:latin typeface="Ubuntu"/>
                <a:ea typeface="Ubuntu"/>
                <a:cs typeface="Ubuntu"/>
                <a:sym typeface="Ubuntu"/>
              </a:rPr>
              <a:t>AÇILMAYACAKTIR</a:t>
            </a:r>
            <a:r>
              <a:rPr b="0" i="0" lang="en-US" sz="1800" u="none">
                <a:solidFill>
                  <a:schemeClr val="dk1"/>
                </a:solidFill>
                <a:latin typeface="Ubuntu"/>
                <a:ea typeface="Ubuntu"/>
                <a:cs typeface="Ubuntu"/>
                <a:sym typeface="Ubuntu"/>
              </a:rPr>
              <a:t>. Bu Durumdaki öğrencilerimiz:</a:t>
            </a:r>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Yerel Yerleştirme Tercihi ekranından tercihlerini yaptıktan sonra, istemeleri halinde </a:t>
            </a:r>
            <a:r>
              <a:rPr b="1" i="0" lang="en-US" sz="1800" u="none">
                <a:solidFill>
                  <a:schemeClr val="dk1"/>
                </a:solidFill>
                <a:latin typeface="Ubuntu"/>
                <a:ea typeface="Ubuntu"/>
                <a:cs typeface="Ubuntu"/>
                <a:sym typeface="Ubuntu"/>
              </a:rPr>
              <a:t>Pansiyonlu Okullara Yerleştirme</a:t>
            </a:r>
            <a:r>
              <a:rPr b="0" i="0" lang="en-US" sz="1800" u="none">
                <a:solidFill>
                  <a:schemeClr val="dk1"/>
                </a:solidFill>
                <a:latin typeface="Ubuntu"/>
                <a:ea typeface="Ubuntu"/>
                <a:cs typeface="Ubuntu"/>
                <a:sym typeface="Ubuntu"/>
              </a:rPr>
              <a:t> tercih alanından, isteğe bağlı ve durumlarına uygun buldukları pansiyonlu okulları tercih edebileceklerdir. </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Bu alandaki toplam tercih sayısı en fazla </a:t>
            </a:r>
            <a:r>
              <a:rPr b="1" i="0" lang="en-US" sz="1800" u="none">
                <a:solidFill>
                  <a:schemeClr val="dk1"/>
                </a:solidFill>
                <a:latin typeface="Ubuntu"/>
                <a:ea typeface="Ubuntu"/>
                <a:cs typeface="Ubuntu"/>
                <a:sym typeface="Ubuntu"/>
              </a:rPr>
              <a:t>BEŞ</a:t>
            </a:r>
            <a:r>
              <a:rPr b="0" i="0" lang="en-US" sz="1800" u="none">
                <a:solidFill>
                  <a:schemeClr val="dk1"/>
                </a:solidFill>
                <a:latin typeface="Ubuntu"/>
                <a:ea typeface="Ubuntu"/>
                <a:cs typeface="Ubuntu"/>
                <a:sym typeface="Ubuntu"/>
              </a:rPr>
              <a:t> pansiyonlu okuldur.</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Tercihleri doğrultusunda pansiyonlu okula yerleştirilmeye hak kazanan öğrenciler, pansiyondan faydalanabilmek için ilgili okul müdürlüğüne </a:t>
            </a:r>
            <a:r>
              <a:rPr b="1" i="0" lang="en-US" sz="1800" u="none">
                <a:solidFill>
                  <a:schemeClr val="dk1"/>
                </a:solidFill>
                <a:latin typeface="Ubuntu"/>
                <a:ea typeface="Ubuntu"/>
                <a:cs typeface="Ubuntu"/>
                <a:sym typeface="Ubuntu"/>
              </a:rPr>
              <a:t>ayrıca başvuracaklardır.  </a:t>
            </a:r>
            <a:endParaRPr/>
          </a:p>
        </p:txBody>
      </p:sp>
      <p:sp>
        <p:nvSpPr>
          <p:cNvPr id="199" name="Shape 199"/>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YEREL YERLEŞTİRME</a:t>
            </a:r>
            <a:endParaRPr/>
          </a:p>
        </p:txBody>
      </p:sp>
      <p:sp>
        <p:nvSpPr>
          <p:cNvPr id="200" name="Shape 200"/>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04" name="Shape 204"/>
        <p:cNvGrpSpPr/>
        <p:nvPr/>
      </p:nvGrpSpPr>
      <p:grpSpPr>
        <a:xfrm>
          <a:off x="0" y="0"/>
          <a:ext cx="0" cy="0"/>
          <a:chOff x="0" y="0"/>
          <a:chExt cx="0" cy="0"/>
        </a:xfrm>
      </p:grpSpPr>
      <p:sp>
        <p:nvSpPr>
          <p:cNvPr id="205" name="Shape 20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Merkezi Sınav uygulamasına (LGS) katılmayan, katıldığı halde isteğe bağlı olarak Sınav Puanı ile Öğrenci alan okul tercihi yapmak istemeyen, pansiyonlu okul tercihi yapan/yapmayan  öğrencilerimiz/velilerimiz </a:t>
            </a:r>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Tercih İşlemlerini E-okul Uygulamasından Kayıt Ettikten Sonra </a:t>
            </a:r>
            <a:endParaRPr/>
          </a:p>
          <a:p>
            <a:pPr indent="0" lvl="0" marL="0" marR="0" rtl="0" algn="l">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Mezun Olunan Veya Herhangi Bir Ortaokul/İmam Hatip Ortaokulu</a:t>
            </a:r>
            <a:endParaRPr/>
          </a:p>
          <a:p>
            <a:pPr indent="0" lvl="0" marL="0" marR="0" rtl="0" algn="l">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Müdürlüğüne Bizzat Başvurup Tercihlerini Onaylattıracak, </a:t>
            </a:r>
            <a:endParaRPr/>
          </a:p>
          <a:p>
            <a:pPr indent="0" lvl="0" marL="0" marR="0" rtl="0" algn="l">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Tercih Başvuru Formunun İmza/Mühürlü Bir Nüshasını Teslim Alarak </a:t>
            </a:r>
            <a:endParaRPr/>
          </a:p>
          <a:p>
            <a:pPr indent="0" lvl="0" marL="0" marR="0" rtl="0" algn="l">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Başvuru İşlemlerini Tamamlamış Olacaklardır.</a:t>
            </a:r>
            <a:endParaRPr/>
          </a:p>
        </p:txBody>
      </p:sp>
      <p:sp>
        <p:nvSpPr>
          <p:cNvPr id="206" name="Shape 206"/>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YEREL YERLEŞTİRME</a:t>
            </a:r>
            <a:endParaRPr/>
          </a:p>
        </p:txBody>
      </p:sp>
      <p:sp>
        <p:nvSpPr>
          <p:cNvPr id="207" name="Shape 207"/>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11" name="Shape 211"/>
        <p:cNvGrpSpPr/>
        <p:nvPr/>
      </p:nvGrpSpPr>
      <p:grpSpPr>
        <a:xfrm>
          <a:off x="0" y="0"/>
          <a:ext cx="0" cy="0"/>
          <a:chOff x="0" y="0"/>
          <a:chExt cx="0" cy="0"/>
        </a:xfrm>
      </p:grpSpPr>
      <p:sp>
        <p:nvSpPr>
          <p:cNvPr id="212" name="Shape 2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MERKEZİ YERLEŞTİRME;</a:t>
            </a:r>
            <a:endParaRPr/>
          </a:p>
          <a:p>
            <a:pPr indent="0" lvl="0" marL="0" marR="0" rtl="0" algn="l">
              <a:lnSpc>
                <a:spcPct val="90000"/>
              </a:lnSpc>
              <a:spcBef>
                <a:spcPts val="1000"/>
              </a:spcBef>
              <a:spcAft>
                <a:spcPts val="0"/>
              </a:spcAft>
              <a:buClr>
                <a:schemeClr val="dk1"/>
              </a:buClr>
              <a:buSzPts val="1800"/>
              <a:buFont typeface="Arial"/>
              <a:buNone/>
            </a:pPr>
            <a:r>
              <a:t/>
            </a:r>
            <a:endParaRPr b="1"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Milli Eğitim Bakanlığı tarafından Merkezi sınavla(LGS) öğrenci alan Ortaöğretim okullarının:</a:t>
            </a:r>
            <a:endParaRPr/>
          </a:p>
          <a:p>
            <a:pPr indent="0" lvl="0" marL="0" marR="0" rtl="0" algn="l">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 Belirlenen Kontenjanlarına </a:t>
            </a:r>
            <a:r>
              <a:rPr b="0" i="0" lang="en-US" sz="1800" u="none">
                <a:solidFill>
                  <a:schemeClr val="dk1"/>
                </a:solidFill>
                <a:latin typeface="Ubuntu"/>
                <a:ea typeface="Ubuntu"/>
                <a:cs typeface="Ubuntu"/>
                <a:sym typeface="Ubuntu"/>
              </a:rPr>
              <a:t>ve </a:t>
            </a:r>
            <a:r>
              <a:rPr b="1" i="0" lang="en-US" sz="1800" u="none">
                <a:solidFill>
                  <a:schemeClr val="dk1"/>
                </a:solidFill>
                <a:latin typeface="Ubuntu"/>
                <a:ea typeface="Ubuntu"/>
                <a:cs typeface="Ubuntu"/>
                <a:sym typeface="Ubuntu"/>
              </a:rPr>
              <a:t>puan üstünlüğüne </a:t>
            </a:r>
            <a:r>
              <a:rPr b="0" i="0" lang="en-US" sz="1800" u="none">
                <a:solidFill>
                  <a:schemeClr val="dk1"/>
                </a:solidFill>
                <a:latin typeface="Ubuntu"/>
                <a:ea typeface="Ubuntu"/>
                <a:cs typeface="Ubuntu"/>
                <a:sym typeface="Ubuntu"/>
              </a:rPr>
              <a:t>(Öğrencinin bulunduğu Yüzdelik Dilim dikkate alınır) göre </a:t>
            </a:r>
            <a:r>
              <a:rPr b="1" i="0" lang="en-US" sz="1800" u="none">
                <a:solidFill>
                  <a:schemeClr val="dk1"/>
                </a:solidFill>
                <a:latin typeface="Ubuntu"/>
                <a:ea typeface="Ubuntu"/>
                <a:cs typeface="Ubuntu"/>
                <a:sym typeface="Ubuntu"/>
              </a:rPr>
              <a:t>TERCİHLERİ</a:t>
            </a:r>
            <a:r>
              <a:rPr b="0" i="0" lang="en-US" sz="1800" u="none">
                <a:solidFill>
                  <a:schemeClr val="dk1"/>
                </a:solidFill>
                <a:latin typeface="Ubuntu"/>
                <a:ea typeface="Ubuntu"/>
                <a:cs typeface="Ubuntu"/>
                <a:sym typeface="Ubuntu"/>
              </a:rPr>
              <a:t> doğrultusunda yerleştirilmesi yöntemidir. </a:t>
            </a:r>
            <a:endParaRPr/>
          </a:p>
        </p:txBody>
      </p:sp>
      <p:sp>
        <p:nvSpPr>
          <p:cNvPr id="213" name="Shape 213"/>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MERKEZİ YERLEŞTİRME</a:t>
            </a:r>
            <a:endParaRPr/>
          </a:p>
        </p:txBody>
      </p:sp>
      <p:sp>
        <p:nvSpPr>
          <p:cNvPr id="214" name="Shape 214"/>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92" name="Shape 92"/>
        <p:cNvGrpSpPr/>
        <p:nvPr/>
      </p:nvGrpSpPr>
      <p:grpSpPr>
        <a:xfrm>
          <a:off x="0" y="0"/>
          <a:ext cx="0" cy="0"/>
          <a:chOff x="0" y="0"/>
          <a:chExt cx="0" cy="0"/>
        </a:xfrm>
      </p:grpSpPr>
      <p:pic>
        <p:nvPicPr>
          <p:cNvPr id="93" name="Shape 93"/>
          <p:cNvPicPr preferRelativeResize="0"/>
          <p:nvPr/>
        </p:nvPicPr>
        <p:blipFill rotWithShape="1">
          <a:blip r:embed="rId3">
            <a:alphaModFix/>
          </a:blip>
          <a:srcRect b="0" l="0" r="0" t="0"/>
          <a:stretch/>
        </p:blipFill>
        <p:spPr>
          <a:xfrm>
            <a:off x="0" y="-7937"/>
            <a:ext cx="12177710" cy="6865938"/>
          </a:xfrm>
          <a:prstGeom prst="rect">
            <a:avLst/>
          </a:prstGeom>
          <a:noFill/>
          <a:ln>
            <a:noFill/>
          </a:ln>
        </p:spPr>
      </p:pic>
      <p:sp>
        <p:nvSpPr>
          <p:cNvPr id="94" name="Shape 94"/>
          <p:cNvSpPr txBox="1"/>
          <p:nvPr>
            <p:ph idx="1" type="body"/>
          </p:nvPr>
        </p:nvSpPr>
        <p:spPr>
          <a:xfrm>
            <a:off x="838200" y="1066800"/>
            <a:ext cx="10515600" cy="5110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2400"/>
              <a:buFont typeface="Arial"/>
              <a:buNone/>
            </a:pPr>
            <a:r>
              <a:t/>
            </a:r>
            <a:endParaRPr b="1" i="0" sz="2400" u="none" cap="none" strike="noStrik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2400"/>
              <a:buFont typeface="Arial"/>
              <a:buNone/>
            </a:pPr>
            <a:r>
              <a:t/>
            </a:r>
            <a:endParaRPr b="1" i="0" sz="2400" u="none" cap="none" strike="noStrik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rgbClr val="512521"/>
              </a:buClr>
              <a:buSzPts val="2400"/>
              <a:buFont typeface="Arial"/>
              <a:buNone/>
            </a:pPr>
            <a:r>
              <a:rPr b="1" i="0" lang="en-US" sz="2400" u="none" cap="none" strike="noStrike">
                <a:solidFill>
                  <a:srgbClr val="512521"/>
                </a:solidFill>
                <a:latin typeface="Ubuntu"/>
                <a:ea typeface="Ubuntu"/>
                <a:cs typeface="Ubuntu"/>
                <a:sym typeface="Ubuntu"/>
              </a:rPr>
              <a:t>ORTAÖĞRETİME GEÇİŞ TERCİH VE YERLEŞTİRME REHBERİ</a:t>
            </a:r>
            <a:endParaRPr/>
          </a:p>
          <a:p>
            <a:pPr indent="0" lvl="0" marL="0" marR="0" rtl="0" algn="ctr">
              <a:lnSpc>
                <a:spcPct val="90000"/>
              </a:lnSpc>
              <a:spcBef>
                <a:spcPts val="1000"/>
              </a:spcBef>
              <a:spcAft>
                <a:spcPts val="0"/>
              </a:spcAft>
              <a:buClr>
                <a:srgbClr val="512521"/>
              </a:buClr>
              <a:buSzPts val="2400"/>
              <a:buFont typeface="Arial"/>
              <a:buNone/>
            </a:pPr>
            <a:r>
              <a:rPr b="1" i="0" lang="en-US" sz="2400" u="none" cap="none" strike="noStrike">
                <a:solidFill>
                  <a:srgbClr val="512521"/>
                </a:solidFill>
                <a:latin typeface="Ubuntu"/>
                <a:ea typeface="Ubuntu"/>
                <a:cs typeface="Ubuntu"/>
                <a:sym typeface="Ubuntu"/>
              </a:rPr>
              <a:t>TEMMUZ 2018</a:t>
            </a:r>
            <a:endParaRPr b="1" i="0" sz="2400" u="none" cap="none" strike="noStrike">
              <a:solidFill>
                <a:srgbClr val="51252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4400"/>
              <a:buFont typeface="Arial"/>
              <a:buNone/>
            </a:pPr>
            <a:r>
              <a:t/>
            </a:r>
            <a:endParaRPr b="1" i="0" sz="4400" u="none" cap="none" strike="noStrik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cap="none" strike="noStrike">
                <a:solidFill>
                  <a:schemeClr val="dk1"/>
                </a:solidFill>
                <a:latin typeface="Ubuntu"/>
                <a:ea typeface="Ubuntu"/>
                <a:cs typeface="Ubuntu"/>
                <a:sym typeface="Ubuntu"/>
              </a:rPr>
              <a:t>Rehber, Sınavla Öğrenci Alacak Ortaöğretim Kurumlarına İlişkin </a:t>
            </a:r>
            <a:endParaRPr/>
          </a:p>
          <a:p>
            <a:pPr indent="0" lvl="0" marL="0" marR="0" rtl="0" algn="ctr">
              <a:lnSpc>
                <a:spcPct val="90000"/>
              </a:lnSpc>
              <a:spcBef>
                <a:spcPts val="1000"/>
              </a:spcBef>
              <a:spcAft>
                <a:spcPts val="0"/>
              </a:spcAft>
              <a:buClr>
                <a:schemeClr val="dk1"/>
              </a:buClr>
              <a:buSzPts val="1800"/>
              <a:buFont typeface="Arial"/>
              <a:buNone/>
            </a:pPr>
            <a:r>
              <a:rPr b="0" i="0" lang="en-US" sz="1800" u="none" cap="none" strike="noStrike">
                <a:solidFill>
                  <a:schemeClr val="dk1"/>
                </a:solidFill>
                <a:latin typeface="Ubuntu"/>
                <a:ea typeface="Ubuntu"/>
                <a:cs typeface="Ubuntu"/>
                <a:sym typeface="Ubuntu"/>
              </a:rPr>
              <a:t>Merkezî Sınav Başvuru ve Uygulama Kılavuzuna Uygun Olarak Hazırlanmıştır</a:t>
            </a:r>
            <a:endParaRPr/>
          </a:p>
          <a:p>
            <a:pPr indent="0" lvl="0" marL="0" marR="0" rtl="0" algn="ctr">
              <a:lnSpc>
                <a:spcPct val="90000"/>
              </a:lnSpc>
              <a:spcBef>
                <a:spcPts val="1000"/>
              </a:spcBef>
              <a:spcAft>
                <a:spcPts val="0"/>
              </a:spcAft>
              <a:buClr>
                <a:schemeClr val="dk1"/>
              </a:buClr>
              <a:buSzPts val="2000"/>
              <a:buFont typeface="Arial"/>
              <a:buNone/>
            </a:pPr>
            <a:r>
              <a:rPr b="1" i="0" lang="en-US" sz="2000" u="none" cap="none" strike="noStrike">
                <a:solidFill>
                  <a:schemeClr val="dk1"/>
                </a:solidFill>
                <a:latin typeface="Ubuntu"/>
                <a:ea typeface="Ubuntu"/>
                <a:cs typeface="Ubuntu"/>
                <a:sym typeface="Ubuntu"/>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18" name="Shape 218"/>
        <p:cNvGrpSpPr/>
        <p:nvPr/>
      </p:nvGrpSpPr>
      <p:grpSpPr>
        <a:xfrm>
          <a:off x="0" y="0"/>
          <a:ext cx="0" cy="0"/>
          <a:chOff x="0" y="0"/>
          <a:chExt cx="0" cy="0"/>
        </a:xfrm>
      </p:grpSpPr>
      <p:sp>
        <p:nvSpPr>
          <p:cNvPr id="219" name="Shape 2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Yerel Yerleştirme Tercih Alanından Tercihini/Tercihlerini Tamamlayan Öğrencilerden, </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Merkezi Sınava (LGS) Katılıp, Yerleştirme Puanı Bulunan Öğrenciler; e-okul</a:t>
            </a:r>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MERKEZİ SINAV PUANI İLE ÖĞRENCİ ALAN ORTAÖĞRETİM OKULLARI  TERCİH LİSTELERİ</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Bölümüne geçebilirler. </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Merkezi sınav puanı olduğu halde öğrenci/velilerin, Yerel Yerleştirme Puanına göre tercih yaptıktan sonra isteğe bağlı olarak bu alandan tercih yapmaları ZORUNLU DEĞİLDİR.</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a:t>
            </a:r>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
        <p:nvSpPr>
          <p:cNvPr id="220" name="Shape 220"/>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MERKEZİ YERLEŞTİRME</a:t>
            </a:r>
            <a:endParaRPr/>
          </a:p>
        </p:txBody>
      </p:sp>
      <p:sp>
        <p:nvSpPr>
          <p:cNvPr id="221" name="Shape 221"/>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25" name="Shape 225"/>
        <p:cNvGrpSpPr/>
        <p:nvPr/>
      </p:nvGrpSpPr>
      <p:grpSpPr>
        <a:xfrm>
          <a:off x="0" y="0"/>
          <a:ext cx="0" cy="0"/>
          <a:chOff x="0" y="0"/>
          <a:chExt cx="0" cy="0"/>
        </a:xfrm>
      </p:grpSpPr>
      <p:sp>
        <p:nvSpPr>
          <p:cNvPr id="226" name="Shape 22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t/>
            </a:r>
            <a:endParaRPr b="0" i="0" sz="24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2400"/>
              <a:buFont typeface="Arial"/>
              <a:buNone/>
            </a:pPr>
            <a:r>
              <a:rPr b="0" i="0" lang="en-US" sz="2400" u="none">
                <a:solidFill>
                  <a:schemeClr val="dk1"/>
                </a:solidFill>
                <a:latin typeface="Ubuntu"/>
                <a:ea typeface="Ubuntu"/>
                <a:cs typeface="Ubuntu"/>
                <a:sym typeface="Ubuntu"/>
              </a:rPr>
              <a:t>Merkezi sınava giren ve sınav puanı bulunan öğrenciler; </a:t>
            </a:r>
            <a:endParaRPr/>
          </a:p>
          <a:p>
            <a:pPr indent="0" lvl="0" marL="0" marR="0" rtl="0" algn="l">
              <a:lnSpc>
                <a:spcPct val="90000"/>
              </a:lnSpc>
              <a:spcBef>
                <a:spcPts val="100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Sınavla öğrenci alan okullar tercih </a:t>
            </a:r>
            <a:r>
              <a:rPr b="0" i="0" lang="en-US" sz="1800" u="none">
                <a:solidFill>
                  <a:schemeClr val="dk1"/>
                </a:solidFill>
                <a:latin typeface="Ubuntu"/>
                <a:ea typeface="Ubuntu"/>
                <a:cs typeface="Ubuntu"/>
                <a:sym typeface="Ubuntu"/>
              </a:rPr>
              <a:t>ekranından kendilerine sunulan </a:t>
            </a:r>
            <a:r>
              <a:rPr b="1" i="0" lang="en-US" sz="1800" u="none">
                <a:solidFill>
                  <a:schemeClr val="dk1"/>
                </a:solidFill>
                <a:latin typeface="Ubuntu"/>
                <a:ea typeface="Ubuntu"/>
                <a:cs typeface="Ubuntu"/>
                <a:sym typeface="Ubuntu"/>
              </a:rPr>
              <a:t>BEŞ</a:t>
            </a:r>
            <a:r>
              <a:rPr b="0" i="0" lang="en-US" sz="1800" u="none">
                <a:solidFill>
                  <a:schemeClr val="dk1"/>
                </a:solidFill>
                <a:latin typeface="Ubuntu"/>
                <a:ea typeface="Ubuntu"/>
                <a:cs typeface="Ubuntu"/>
                <a:sym typeface="Ubuntu"/>
              </a:rPr>
              <a:t> tercih hakkını, Türkiye genelinde sınav puanı ile öğrenci alan tüm okullardan; mevcut durumları, puanları ve yüzdelik dilimlerini de dikkate alarak istekleri doğrultusunda kullanabilirler. Öğrenciler, </a:t>
            </a:r>
            <a:r>
              <a:rPr b="1" i="0" lang="en-US" sz="1800" u="none">
                <a:solidFill>
                  <a:schemeClr val="dk1"/>
                </a:solidFill>
                <a:latin typeface="Ubuntu"/>
                <a:ea typeface="Ubuntu"/>
                <a:cs typeface="Ubuntu"/>
                <a:sym typeface="Ubuntu"/>
              </a:rPr>
              <a:t>aldıkları  puanı </a:t>
            </a:r>
            <a:r>
              <a:rPr b="0" i="0" lang="en-US" sz="1800" u="none">
                <a:solidFill>
                  <a:schemeClr val="dk1"/>
                </a:solidFill>
                <a:latin typeface="Ubuntu"/>
                <a:ea typeface="Ubuntu"/>
                <a:cs typeface="Ubuntu"/>
                <a:sym typeface="Ubuntu"/>
              </a:rPr>
              <a:t>ve bulundukları </a:t>
            </a:r>
            <a:r>
              <a:rPr b="1" i="0" lang="en-US" sz="1800" u="none">
                <a:solidFill>
                  <a:schemeClr val="dk1"/>
                </a:solidFill>
                <a:latin typeface="Ubuntu"/>
                <a:ea typeface="Ubuntu"/>
                <a:cs typeface="Ubuntu"/>
                <a:sym typeface="Ubuntu"/>
              </a:rPr>
              <a:t>yüzdelik dilimleri </a:t>
            </a:r>
            <a:r>
              <a:rPr b="0" i="0" lang="en-US" sz="1800" u="none">
                <a:solidFill>
                  <a:schemeClr val="dk1"/>
                </a:solidFill>
                <a:latin typeface="Ubuntu"/>
                <a:ea typeface="Ubuntu"/>
                <a:cs typeface="Ubuntu"/>
                <a:sym typeface="Ubuntu"/>
              </a:rPr>
              <a:t>göz önünde bulundurarak, en az </a:t>
            </a:r>
            <a:r>
              <a:rPr b="1" i="0" lang="en-US" sz="1800" u="none">
                <a:solidFill>
                  <a:schemeClr val="dk1"/>
                </a:solidFill>
                <a:latin typeface="Ubuntu"/>
                <a:ea typeface="Ubuntu"/>
                <a:cs typeface="Ubuntu"/>
                <a:sym typeface="Ubuntu"/>
              </a:rPr>
              <a:t>BİR</a:t>
            </a:r>
            <a:r>
              <a:rPr b="0" i="0" lang="en-US" sz="1800" u="none">
                <a:solidFill>
                  <a:schemeClr val="dk1"/>
                </a:solidFill>
                <a:latin typeface="Ubuntu"/>
                <a:ea typeface="Ubuntu"/>
                <a:cs typeface="Ubuntu"/>
                <a:sym typeface="Ubuntu"/>
              </a:rPr>
              <a:t> en fazla </a:t>
            </a:r>
            <a:r>
              <a:rPr b="1" i="0" lang="en-US" sz="1800" u="none">
                <a:solidFill>
                  <a:schemeClr val="dk1"/>
                </a:solidFill>
                <a:latin typeface="Ubuntu"/>
                <a:ea typeface="Ubuntu"/>
                <a:cs typeface="Ubuntu"/>
                <a:sym typeface="Ubuntu"/>
              </a:rPr>
              <a:t>BEŞ</a:t>
            </a:r>
            <a:r>
              <a:rPr b="0" i="0" lang="en-US" sz="1800" u="none">
                <a:solidFill>
                  <a:schemeClr val="dk1"/>
                </a:solidFill>
                <a:latin typeface="Ubuntu"/>
                <a:ea typeface="Ubuntu"/>
                <a:cs typeface="Ubuntu"/>
                <a:sym typeface="Ubuntu"/>
              </a:rPr>
              <a:t> tercihte bulunabileceklerdir.</a:t>
            </a:r>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
        <p:nvSpPr>
          <p:cNvPr id="227" name="Shape 227"/>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MERKEZİ YERLEŞTİRME</a:t>
            </a:r>
            <a:endParaRPr/>
          </a:p>
        </p:txBody>
      </p:sp>
      <p:sp>
        <p:nvSpPr>
          <p:cNvPr id="228" name="Shape 228"/>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32" name="Shape 232"/>
        <p:cNvGrpSpPr/>
        <p:nvPr/>
      </p:nvGrpSpPr>
      <p:grpSpPr>
        <a:xfrm>
          <a:off x="0" y="0"/>
          <a:ext cx="0" cy="0"/>
          <a:chOff x="0" y="0"/>
          <a:chExt cx="0" cy="0"/>
        </a:xfrm>
      </p:grpSpPr>
      <p:sp>
        <p:nvSpPr>
          <p:cNvPr id="233" name="Shape 23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Sınav Puanı ile öğrenci alan okullara Merkezi yerleştirme işlemleri, </a:t>
            </a:r>
            <a:endParaRPr/>
          </a:p>
          <a:p>
            <a:pPr indent="0" lvl="0" marL="0" marR="0" rtl="0" algn="l">
              <a:lnSpc>
                <a:spcPct val="90000"/>
              </a:lnSpc>
              <a:spcBef>
                <a:spcPts val="100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Merkezi olarak elektronik ortamda;</a:t>
            </a:r>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Merkezî sınavla öğrenci alan okulların belirlenen kontenjanlarına,</a:t>
            </a:r>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Öğrencilerin puan sıralaması (aldıkları puana göre oluşan yüzdelik dilimleri dikkate alınacaktır) üstünlüğüne göre, tercihleri doğrultusunda yapılacaktır. </a:t>
            </a:r>
            <a:endParaRPr/>
          </a:p>
        </p:txBody>
      </p:sp>
      <p:sp>
        <p:nvSpPr>
          <p:cNvPr id="234" name="Shape 234"/>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MERKEZİ YERLEŞTİRME</a:t>
            </a:r>
            <a:endParaRPr/>
          </a:p>
        </p:txBody>
      </p:sp>
      <p:sp>
        <p:nvSpPr>
          <p:cNvPr id="235" name="Shape 235"/>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39" name="Shape 239"/>
        <p:cNvGrpSpPr/>
        <p:nvPr/>
      </p:nvGrpSpPr>
      <p:grpSpPr>
        <a:xfrm>
          <a:off x="0" y="0"/>
          <a:ext cx="0" cy="0"/>
          <a:chOff x="0" y="0"/>
          <a:chExt cx="0" cy="0"/>
        </a:xfrm>
      </p:grpSpPr>
      <p:sp>
        <p:nvSpPr>
          <p:cNvPr id="240" name="Shape 240"/>
          <p:cNvSpPr txBox="1"/>
          <p:nvPr>
            <p:ph idx="1" type="body"/>
          </p:nvPr>
        </p:nvSpPr>
        <p:spPr>
          <a:xfrm>
            <a:off x="838200" y="1371600"/>
            <a:ext cx="10515600" cy="525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1" i="0" sz="1800" u="sng">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t/>
            </a:r>
            <a:endParaRPr b="1" i="0" sz="1800" u="sng">
              <a:solidFill>
                <a:schemeClr val="dk1"/>
              </a:solidFill>
              <a:latin typeface="Ubuntu"/>
              <a:ea typeface="Ubuntu"/>
              <a:cs typeface="Ubuntu"/>
              <a:sym typeface="Ubuntu"/>
            </a:endParaRPr>
          </a:p>
          <a:p>
            <a:pPr indent="0" lvl="0" marL="0" marR="0" rtl="0" algn="ctr">
              <a:lnSpc>
                <a:spcPct val="100000"/>
              </a:lnSpc>
              <a:spcBef>
                <a:spcPts val="10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ÖZEL DURUM</a:t>
            </a:r>
            <a:endParaRPr/>
          </a:p>
          <a:p>
            <a:pPr indent="0" lvl="0" marL="0" marR="0" rtl="0" algn="l">
              <a:lnSpc>
                <a:spcPct val="100000"/>
              </a:lnSpc>
              <a:spcBef>
                <a:spcPts val="100"/>
              </a:spcBef>
              <a:spcAft>
                <a:spcPts val="0"/>
              </a:spcAft>
              <a:buClr>
                <a:schemeClr val="dk1"/>
              </a:buClr>
              <a:buSzPts val="1800"/>
              <a:buFont typeface="Arial"/>
              <a:buNone/>
            </a:pPr>
            <a:r>
              <a:t/>
            </a:r>
            <a:endParaRPr b="1" i="0" sz="1800" u="sng">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Sınavla öğrenci alan okullarda merkezi sınav  puanının eşitliği hâlinde sırasıyla; </a:t>
            </a:r>
            <a:endParaRPr b="0"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Ortaokul Başarı Puanına  (OBP), </a:t>
            </a:r>
            <a:endParaRPr b="0"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Öğrencinin doğum tarihine (yaşı küçük olana)  </a:t>
            </a:r>
            <a:endParaRPr b="0"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Ortaokul 8’inci, 7’nci ve 6’ncı sınıflardaki yılsonu başarı puanına,</a:t>
            </a:r>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Yıl Sonu Başarı Puanı(YBP) üstünlüğüne, </a:t>
            </a:r>
            <a:endParaRPr b="0"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Okula özürsüz devamsızlık yapılan gün sayısının azlığına </a:t>
            </a:r>
            <a:endParaRPr b="0"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Tercih önceliği durumlarına </a:t>
            </a:r>
            <a:endParaRPr b="0"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Bakılarak yerleştirme  yapılacaktır.</a:t>
            </a:r>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
        <p:nvSpPr>
          <p:cNvPr id="241" name="Shape 241"/>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MERKEZİ YERLEŞTİRME</a:t>
            </a:r>
            <a:endParaRPr/>
          </a:p>
        </p:txBody>
      </p:sp>
      <p:sp>
        <p:nvSpPr>
          <p:cNvPr id="242" name="Shape 242"/>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46" name="Shape 246"/>
        <p:cNvGrpSpPr/>
        <p:nvPr/>
      </p:nvGrpSpPr>
      <p:grpSpPr>
        <a:xfrm>
          <a:off x="0" y="0"/>
          <a:ext cx="0" cy="0"/>
          <a:chOff x="0" y="0"/>
          <a:chExt cx="0" cy="0"/>
        </a:xfrm>
      </p:grpSpPr>
      <p:sp>
        <p:nvSpPr>
          <p:cNvPr id="247" name="Shape 24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Merkezi Sınav uygulamasına (LGS) katılan, sırasıyla ZORUNLU Yerel Tercih Alanı tercihleri ile sınav puanına uygun tercihlerini yapan, Merkezi Sınav uygulamasına (LGS) katıldığı halde isteğe bağlı olarak Sınav Puanı ile Öğrenci alan okul tercihi yapmak istemeyen, pansiyonlu okul tercihi yapan/yapmayan öğrenci velilerimiz; </a:t>
            </a:r>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Tercih İşlemlerini E-okul Uygulamasından Kayıt Ettikten Sonra Mezun Olunan Veya </a:t>
            </a:r>
            <a:endParaRPr/>
          </a:p>
          <a:p>
            <a:pPr indent="0" lvl="0" marL="0" marR="0" rtl="0" algn="l">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Herhangi Bir Ortaokul/İmam Hatip Ortaokulu Müdürlüğüne </a:t>
            </a:r>
            <a:endParaRPr/>
          </a:p>
          <a:p>
            <a:pPr indent="0" lvl="0" marL="0" marR="0" rtl="0" algn="l">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Bizzat Başvurup Tercihlerini Onaylattıracak, Tercih Başvuru Formunun </a:t>
            </a:r>
            <a:endParaRPr/>
          </a:p>
          <a:p>
            <a:pPr indent="0" lvl="0" marL="0" marR="0" rtl="0" algn="l">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İmza/Mühürlü Bir Nüshasını Teslim Alarak Başvuru İşlemlerini Tamamlamış Olacaklardır.</a:t>
            </a:r>
            <a:endParaRPr/>
          </a:p>
          <a:p>
            <a:pPr indent="-114300" lvl="0" marL="228600" marR="0" rtl="0" algn="l">
              <a:lnSpc>
                <a:spcPct val="90000"/>
              </a:lnSpc>
              <a:spcBef>
                <a:spcPts val="1000"/>
              </a:spcBef>
              <a:spcAft>
                <a:spcPts val="0"/>
              </a:spcAft>
              <a:buClr>
                <a:schemeClr val="dk1"/>
              </a:buClr>
              <a:buSzPts val="1800"/>
              <a:buFont typeface="Arial"/>
              <a:buNone/>
            </a:pPr>
            <a:r>
              <a:t/>
            </a:r>
            <a:endParaRPr b="1" i="0" sz="1800" u="none">
              <a:solidFill>
                <a:schemeClr val="dk1"/>
              </a:solidFill>
              <a:latin typeface="Ubuntu"/>
              <a:ea typeface="Ubuntu"/>
              <a:cs typeface="Ubuntu"/>
              <a:sym typeface="Ubuntu"/>
            </a:endParaRPr>
          </a:p>
        </p:txBody>
      </p:sp>
      <p:sp>
        <p:nvSpPr>
          <p:cNvPr id="248" name="Shape 248"/>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MERKEZİ YERLEŞTİRME</a:t>
            </a:r>
            <a:endParaRPr/>
          </a:p>
        </p:txBody>
      </p:sp>
      <p:sp>
        <p:nvSpPr>
          <p:cNvPr id="249" name="Shape 249"/>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53" name="Shape 253"/>
        <p:cNvGrpSpPr/>
        <p:nvPr/>
      </p:nvGrpSpPr>
      <p:grpSpPr>
        <a:xfrm>
          <a:off x="0" y="0"/>
          <a:ext cx="0" cy="0"/>
          <a:chOff x="0" y="0"/>
          <a:chExt cx="0" cy="0"/>
        </a:xfrm>
      </p:grpSpPr>
      <p:sp>
        <p:nvSpPr>
          <p:cNvPr id="254" name="Shape 25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Pansiyonlu okul tercihi yapmak </a:t>
            </a:r>
            <a:r>
              <a:rPr b="1" i="0" lang="en-US" sz="1800" u="none">
                <a:solidFill>
                  <a:schemeClr val="dk1"/>
                </a:solidFill>
                <a:latin typeface="Ubuntu"/>
                <a:ea typeface="Ubuntu"/>
                <a:cs typeface="Ubuntu"/>
                <a:sym typeface="Ubuntu"/>
              </a:rPr>
              <a:t>ZORUNLU DEĞİLDİR. </a:t>
            </a:r>
            <a:r>
              <a:rPr b="0" i="0" lang="en-US" sz="1800" u="none">
                <a:solidFill>
                  <a:schemeClr val="dk1"/>
                </a:solidFill>
                <a:latin typeface="Ubuntu"/>
                <a:ea typeface="Ubuntu"/>
                <a:cs typeface="Ubuntu"/>
                <a:sym typeface="Ubuntu"/>
              </a:rPr>
              <a:t>Öğrenci/veli isterse:</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Bu tercih alanından aynı okul türünden  </a:t>
            </a:r>
            <a:r>
              <a:rPr b="1" i="0" lang="en-US" sz="1800" u="none">
                <a:solidFill>
                  <a:schemeClr val="dk1"/>
                </a:solidFill>
                <a:latin typeface="Ubuntu"/>
                <a:ea typeface="Ubuntu"/>
                <a:cs typeface="Ubuntu"/>
                <a:sym typeface="Ubuntu"/>
              </a:rPr>
              <a:t>en fazla ÜÇ </a:t>
            </a:r>
            <a:r>
              <a:rPr b="0" i="0" lang="en-US" sz="1800" u="none">
                <a:solidFill>
                  <a:schemeClr val="dk1"/>
                </a:solidFill>
                <a:latin typeface="Ubuntu"/>
                <a:ea typeface="Ubuntu"/>
                <a:cs typeface="Ubuntu"/>
                <a:sym typeface="Ubuntu"/>
              </a:rPr>
              <a:t>olmak üzere toplamda </a:t>
            </a:r>
            <a:r>
              <a:rPr b="1" i="0" lang="en-US" sz="1800" u="none">
                <a:solidFill>
                  <a:schemeClr val="dk1"/>
                </a:solidFill>
                <a:latin typeface="Ubuntu"/>
                <a:ea typeface="Ubuntu"/>
                <a:cs typeface="Ubuntu"/>
                <a:sym typeface="Ubuntu"/>
              </a:rPr>
              <a:t>BEŞ</a:t>
            </a:r>
            <a:r>
              <a:rPr b="0" i="0" lang="en-US" sz="1800" u="none">
                <a:solidFill>
                  <a:schemeClr val="dk1"/>
                </a:solidFill>
                <a:latin typeface="Ubuntu"/>
                <a:ea typeface="Ubuntu"/>
                <a:cs typeface="Ubuntu"/>
                <a:sym typeface="Ubuntu"/>
              </a:rPr>
              <a:t> tercih  yapabilir.</a:t>
            </a:r>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
        <p:nvSpPr>
          <p:cNvPr id="255" name="Shape 255"/>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PANSİYONLU OKUL YERLEŞTİRME</a:t>
            </a:r>
            <a:endParaRPr/>
          </a:p>
        </p:txBody>
      </p:sp>
      <p:sp>
        <p:nvSpPr>
          <p:cNvPr id="256" name="Shape 256"/>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60" name="Shape 260"/>
        <p:cNvGrpSpPr/>
        <p:nvPr/>
      </p:nvGrpSpPr>
      <p:grpSpPr>
        <a:xfrm>
          <a:off x="0" y="0"/>
          <a:ext cx="0" cy="0"/>
          <a:chOff x="0" y="0"/>
          <a:chExt cx="0" cy="0"/>
        </a:xfrm>
      </p:grpSpPr>
      <p:sp>
        <p:nvSpPr>
          <p:cNvPr id="261" name="Shape 26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1"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t/>
            </a:r>
            <a:endParaRPr b="1" i="0" sz="1800" u="none">
              <a:solidFill>
                <a:schemeClr val="dk1"/>
              </a:solidFill>
              <a:latin typeface="Ubuntu"/>
              <a:ea typeface="Ubuntu"/>
              <a:cs typeface="Ubuntu"/>
              <a:sym typeface="Ubuntu"/>
            </a:endParaRPr>
          </a:p>
          <a:p>
            <a:pPr indent="0" lvl="0" marL="0" marR="0" rtl="0" algn="just">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Yerleştirme önceliği</a:t>
            </a:r>
            <a:r>
              <a:rPr b="0" i="0" lang="en-US" sz="1800" u="none">
                <a:solidFill>
                  <a:schemeClr val="dk1"/>
                </a:solidFill>
                <a:latin typeface="Ubuntu"/>
                <a:ea typeface="Ubuntu"/>
                <a:cs typeface="Ubuntu"/>
                <a:sym typeface="Ubuntu"/>
              </a:rPr>
              <a:t>, öğrencilerin zorunlu olan yerel yerleştirme tercih alanı, sınav puanı olan öğrencilerin merkezi sınav puanı ile öğrenci alan okullar tercih alanı ve  pansiyonlu okullar tercih alanı gurupları arasından;</a:t>
            </a:r>
            <a:endParaRPr/>
          </a:p>
          <a:p>
            <a:pPr indent="0" lvl="0" marL="0" marR="0" rtl="0" algn="just">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just">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	- Merkezî Sınav Puanı ile Öğrenci Alan Okul  tercihlerinden birine yerleşmiş ise: yerel  yerleştirme tercihleri ve tercih edilmişse pansiyonlu okul tercihleri;</a:t>
            </a:r>
            <a:endParaRPr b="0" i="0" sz="1800" u="none">
              <a:solidFill>
                <a:schemeClr val="dk1"/>
              </a:solidFill>
              <a:latin typeface="Ubuntu"/>
              <a:ea typeface="Ubuntu"/>
              <a:cs typeface="Ubuntu"/>
              <a:sym typeface="Ubuntu"/>
            </a:endParaRPr>
          </a:p>
          <a:p>
            <a:pPr indent="0" lvl="0" marL="0" marR="0" rtl="0" algn="just">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	- Yerel yerleştirme tercihleriyle bir okula yerleşmiş ise:  ve tercih edilmişse pansiyonlu okul tercihleri</a:t>
            </a:r>
            <a:endParaRPr b="0" i="0" sz="1800" u="none">
              <a:solidFill>
                <a:schemeClr val="dk1"/>
              </a:solidFill>
              <a:latin typeface="Ubuntu"/>
              <a:ea typeface="Ubuntu"/>
              <a:cs typeface="Ubuntu"/>
              <a:sym typeface="Ubuntu"/>
            </a:endParaRPr>
          </a:p>
          <a:p>
            <a:pPr indent="0" lvl="0" marL="0" marR="0" rtl="0" algn="just">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	Dikkate alınmayacak şekilde yapılacaktır.</a:t>
            </a:r>
            <a:endParaRPr/>
          </a:p>
        </p:txBody>
      </p:sp>
      <p:sp>
        <p:nvSpPr>
          <p:cNvPr id="262" name="Shape 262"/>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YEREL / PANSİYONLU OKUL / MERKEZİ YERLEŞTİRME</a:t>
            </a:r>
            <a:endParaRPr/>
          </a:p>
        </p:txBody>
      </p:sp>
      <p:sp>
        <p:nvSpPr>
          <p:cNvPr id="263" name="Shape 263"/>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67" name="Shape 267"/>
        <p:cNvGrpSpPr/>
        <p:nvPr/>
      </p:nvGrpSpPr>
      <p:grpSpPr>
        <a:xfrm>
          <a:off x="0" y="0"/>
          <a:ext cx="0" cy="0"/>
          <a:chOff x="0" y="0"/>
          <a:chExt cx="0" cy="0"/>
        </a:xfrm>
      </p:grpSpPr>
      <p:sp>
        <p:nvSpPr>
          <p:cNvPr id="268" name="Shape 26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Özel Öğretim Kurumları Genel Müdürlüğüne bağlı özel  ortaöğretim kurumlarına kayıt yaptırmak isteyen öğrenci/velilerimiz başvurmaları halinde:</a:t>
            </a:r>
            <a:endParaRPr/>
          </a:p>
          <a:p>
            <a:pPr indent="0" lvl="0" marL="0" marR="0" rtl="0" algn="ctr">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Özel Öğretim Kurumları Genel Müdürlüğüne bağlı özel  ortaöğretim kurumları, Merkezi Sınav Puanlarını esas alarak kendi yönetmeliklerine göre öğrenci alabileceklerdir. </a:t>
            </a:r>
            <a:endParaRPr/>
          </a:p>
          <a:p>
            <a:pPr indent="0" lvl="0" marL="0" marR="0" rtl="0" algn="ctr">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Özel Öğretim Kurumları başvuru ve kayıt işlemleri</a:t>
            </a:r>
            <a:endParaRPr/>
          </a:p>
          <a:p>
            <a:pPr indent="0" lvl="0" marL="0" marR="0" rtl="0" algn="ctr">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27 HAZİRAN-13 TEMMUZ 2018</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Tarihleri arasında yapılacaktır.</a:t>
            </a:r>
            <a:endParaRPr/>
          </a:p>
        </p:txBody>
      </p:sp>
      <p:sp>
        <p:nvSpPr>
          <p:cNvPr id="269" name="Shape 269"/>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ÖZEL ÖĞRETİM KURUMLARINA YERLEŞTİRME</a:t>
            </a:r>
            <a:endParaRPr/>
          </a:p>
        </p:txBody>
      </p:sp>
      <p:sp>
        <p:nvSpPr>
          <p:cNvPr id="270" name="Shape 270"/>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74" name="Shape 274"/>
        <p:cNvGrpSpPr/>
        <p:nvPr/>
      </p:nvGrpSpPr>
      <p:grpSpPr>
        <a:xfrm>
          <a:off x="0" y="0"/>
          <a:ext cx="0" cy="0"/>
          <a:chOff x="0" y="0"/>
          <a:chExt cx="0" cy="0"/>
        </a:xfrm>
      </p:grpSpPr>
      <p:sp>
        <p:nvSpPr>
          <p:cNvPr id="275" name="Shape 27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Özel Öğretim Kurumlarına kayıt işlemini  tamamlayan öğrencilere;</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Tercih ekranı  açılmayacaktır.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Ancak öğrenciler, tercih süresi  içerisinde kayıtlarını iptal ettirmeleri durumunda</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tercihte bulunabilecektir.</a:t>
            </a:r>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
        <p:nvSpPr>
          <p:cNvPr id="276" name="Shape 276"/>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
        <p:nvSpPr>
          <p:cNvPr id="277" name="Shape 277"/>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ÖZEL ÖĞRETİM KURUMLARINA YERLEŞTİRME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81" name="Shape 281"/>
        <p:cNvGrpSpPr/>
        <p:nvPr/>
      </p:nvGrpSpPr>
      <p:grpSpPr>
        <a:xfrm>
          <a:off x="0" y="0"/>
          <a:ext cx="0" cy="0"/>
          <a:chOff x="0" y="0"/>
          <a:chExt cx="0" cy="0"/>
        </a:xfrm>
      </p:grpSpPr>
      <p:sp>
        <p:nvSpPr>
          <p:cNvPr id="282" name="Shape 28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Tüm yerleştirme işlemleri tamamlandıktan sonra </a:t>
            </a:r>
            <a:r>
              <a:rPr b="1" i="0" lang="en-US" sz="1800" u="none">
                <a:solidFill>
                  <a:schemeClr val="dk1"/>
                </a:solidFill>
                <a:latin typeface="Ubuntu"/>
                <a:ea typeface="Ubuntu"/>
                <a:cs typeface="Ubuntu"/>
                <a:sym typeface="Ubuntu"/>
              </a:rPr>
              <a:t>İSTEĞE BAĞLI OLARAK</a:t>
            </a:r>
            <a:r>
              <a:rPr b="0" i="0" lang="en-US" sz="1800" u="none">
                <a:solidFill>
                  <a:schemeClr val="dk1"/>
                </a:solidFill>
                <a:latin typeface="Ubuntu"/>
                <a:ea typeface="Ubuntu"/>
                <a:cs typeface="Ubuntu"/>
                <a:sym typeface="Ubuntu"/>
              </a:rPr>
              <a:t>:</a:t>
            </a:r>
            <a:endParaRPr/>
          </a:p>
          <a:p>
            <a:pPr indent="0" lvl="0" marL="0" marR="0" rtl="0" algn="l">
              <a:lnSpc>
                <a:spcPct val="138888"/>
              </a:lnSpc>
              <a:spcBef>
                <a:spcPts val="4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Yerleştirmeye esas nakil işlemi için tercih  başvuruları;</a:t>
            </a:r>
            <a:endParaRPr/>
          </a:p>
          <a:p>
            <a:pPr indent="0" lvl="0" marL="0" marR="0" rtl="0" algn="l">
              <a:lnSpc>
                <a:spcPct val="100000"/>
              </a:lnSpc>
              <a:spcBef>
                <a:spcPts val="8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- 06-10  Ağustos 2018</a:t>
            </a:r>
            <a:endParaRPr/>
          </a:p>
          <a:p>
            <a:pPr indent="0" lvl="0" marL="0" marR="0" rtl="0" algn="l">
              <a:lnSpc>
                <a:spcPct val="100000"/>
              </a:lnSpc>
              <a:spcBef>
                <a:spcPts val="8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- 13-17  Ağustos 2018</a:t>
            </a:r>
            <a:endParaRPr/>
          </a:p>
          <a:p>
            <a:pPr indent="0" lvl="0" marL="0" marR="0" rtl="0" algn="l">
              <a:lnSpc>
                <a:spcPct val="100000"/>
              </a:lnSpc>
              <a:spcBef>
                <a:spcPts val="8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- 27-31 Ağustos 2018</a:t>
            </a:r>
            <a:endParaRPr/>
          </a:p>
          <a:p>
            <a:pPr indent="0" lvl="0" marL="0" marR="0" rtl="0" algn="l">
              <a:lnSpc>
                <a:spcPct val="100000"/>
              </a:lnSpc>
              <a:spcBef>
                <a:spcPts val="8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- 03-06 Eylül 2018</a:t>
            </a:r>
            <a:endParaRPr/>
          </a:p>
          <a:p>
            <a:pPr indent="0" lvl="0" marL="0" marR="0" rtl="0" algn="l">
              <a:lnSpc>
                <a:spcPct val="100000"/>
              </a:lnSpc>
              <a:spcBef>
                <a:spcPts val="8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Tarihlerinde saat 17.00’ye kadar yapılabilecektir. </a:t>
            </a:r>
            <a:endParaRPr/>
          </a:p>
          <a:p>
            <a:pPr indent="0" lvl="0" marL="0" marR="0" rtl="0" algn="l">
              <a:lnSpc>
                <a:spcPct val="100000"/>
              </a:lnSpc>
              <a:spcBef>
                <a:spcPts val="8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Her  nakil döneminde öğrenciler, her gruptan en fazla </a:t>
            </a:r>
            <a:r>
              <a:rPr b="1" i="0" lang="en-US" sz="1800" u="none">
                <a:solidFill>
                  <a:schemeClr val="dk1"/>
                </a:solidFill>
                <a:latin typeface="Ubuntu"/>
                <a:ea typeface="Ubuntu"/>
                <a:cs typeface="Ubuntu"/>
                <a:sym typeface="Ubuntu"/>
              </a:rPr>
              <a:t>ÜÇ</a:t>
            </a:r>
            <a:r>
              <a:rPr b="0" i="0" lang="en-US" sz="1800" u="none">
                <a:solidFill>
                  <a:schemeClr val="dk1"/>
                </a:solidFill>
                <a:latin typeface="Ubuntu"/>
                <a:ea typeface="Ubuntu"/>
                <a:cs typeface="Ubuntu"/>
                <a:sym typeface="Ubuntu"/>
              </a:rPr>
              <a:t> okul tercihinde bulunabileceklerdir.</a:t>
            </a:r>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
        <p:nvSpPr>
          <p:cNvPr id="283" name="Shape 283"/>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YERLEŞTİRME İŞLEMLERİ / NAKİL SÜRECİ</a:t>
            </a:r>
            <a:endParaRPr/>
          </a:p>
        </p:txBody>
      </p:sp>
      <p:sp>
        <p:nvSpPr>
          <p:cNvPr id="284" name="Shape 284"/>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Shape 99"/>
          <p:cNvPicPr preferRelativeResize="0"/>
          <p:nvPr/>
        </p:nvPicPr>
        <p:blipFill rotWithShape="1">
          <a:blip r:embed="rId3">
            <a:alphaModFix/>
          </a:blip>
          <a:srcRect b="0" l="0" r="0" t="0"/>
          <a:stretch/>
        </p:blipFill>
        <p:spPr>
          <a:xfrm>
            <a:off x="0" y="-7937"/>
            <a:ext cx="12177710" cy="6865938"/>
          </a:xfrm>
          <a:prstGeom prst="rect">
            <a:avLst/>
          </a:prstGeom>
          <a:noFill/>
          <a:ln>
            <a:noFill/>
          </a:ln>
        </p:spPr>
      </p:pic>
      <p:sp>
        <p:nvSpPr>
          <p:cNvPr id="100" name="Shape 100"/>
          <p:cNvSpPr txBox="1"/>
          <p:nvPr>
            <p:ph type="title"/>
          </p:nvPr>
        </p:nvSpPr>
        <p:spPr>
          <a:xfrm>
            <a:off x="838200" y="2590800"/>
            <a:ext cx="10515600" cy="777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12521"/>
              </a:buClr>
              <a:buSzPts val="2400"/>
              <a:buFont typeface="Ubuntu"/>
              <a:buNone/>
            </a:pPr>
            <a:r>
              <a:rPr b="1" i="0" lang="en-US" sz="2400" u="none">
                <a:solidFill>
                  <a:srgbClr val="512521"/>
                </a:solidFill>
                <a:latin typeface="Ubuntu"/>
                <a:ea typeface="Ubuntu"/>
                <a:cs typeface="Ubuntu"/>
                <a:sym typeface="Ubuntu"/>
              </a:rPr>
              <a:t>TERCİH VE YERLEŞTİRME REHBERİ</a:t>
            </a:r>
            <a:br>
              <a:rPr b="1" i="0" lang="en-US" sz="2400" u="none">
                <a:solidFill>
                  <a:schemeClr val="dk1"/>
                </a:solidFill>
                <a:latin typeface="Ubuntu"/>
                <a:ea typeface="Ubuntu"/>
                <a:cs typeface="Ubuntu"/>
                <a:sym typeface="Ubuntu"/>
              </a:rPr>
            </a:br>
            <a:endParaRPr/>
          </a:p>
        </p:txBody>
      </p:sp>
      <p:sp>
        <p:nvSpPr>
          <p:cNvPr id="101" name="Shape 101"/>
          <p:cNvSpPr txBox="1"/>
          <p:nvPr>
            <p:ph idx="1" type="body"/>
          </p:nvPr>
        </p:nvSpPr>
        <p:spPr>
          <a:xfrm>
            <a:off x="838200" y="3124200"/>
            <a:ext cx="10515600" cy="3052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Ubuntu"/>
                <a:ea typeface="Ubuntu"/>
                <a:cs typeface="Ubuntu"/>
                <a:sym typeface="Ubuntu"/>
              </a:rPr>
              <a:t>2018 Orta Öğretim Kurumlarına tercih işlemleri: </a:t>
            </a:r>
            <a:endParaRPr/>
          </a:p>
          <a:p>
            <a:pPr indent="0" lvl="0" marL="0" marR="0" rtl="0" algn="ctr">
              <a:lnSpc>
                <a:spcPct val="90000"/>
              </a:lnSpc>
              <a:spcBef>
                <a:spcPts val="1000"/>
              </a:spcBef>
              <a:spcAft>
                <a:spcPts val="0"/>
              </a:spcAft>
              <a:buClr>
                <a:schemeClr val="dk1"/>
              </a:buClr>
              <a:buSzPts val="1800"/>
              <a:buFont typeface="Arial"/>
              <a:buNone/>
            </a:pPr>
            <a:r>
              <a:rPr b="0" i="0" lang="en-US" sz="1800" u="none" cap="none" strike="noStrike">
                <a:solidFill>
                  <a:schemeClr val="dk1"/>
                </a:solidFill>
                <a:latin typeface="Ubuntu"/>
                <a:ea typeface="Ubuntu"/>
                <a:cs typeface="Ubuntu"/>
                <a:sym typeface="Ubuntu"/>
              </a:rPr>
              <a:t>02 Temmuz 2018 Pazartesi günü başlayıp</a:t>
            </a:r>
            <a:endParaRPr/>
          </a:p>
          <a:p>
            <a:pPr indent="0" lvl="0" marL="0" marR="0" rtl="0" algn="ctr">
              <a:lnSpc>
                <a:spcPct val="90000"/>
              </a:lnSpc>
              <a:spcBef>
                <a:spcPts val="1000"/>
              </a:spcBef>
              <a:spcAft>
                <a:spcPts val="0"/>
              </a:spcAft>
              <a:buClr>
                <a:schemeClr val="dk1"/>
              </a:buClr>
              <a:buSzPts val="1800"/>
              <a:buFont typeface="Arial"/>
              <a:buNone/>
            </a:pPr>
            <a:r>
              <a:rPr b="0" i="0" lang="en-US" sz="1800" u="none" cap="none" strike="noStrike">
                <a:solidFill>
                  <a:schemeClr val="dk1"/>
                </a:solidFill>
                <a:latin typeface="Ubuntu"/>
                <a:ea typeface="Ubuntu"/>
                <a:cs typeface="Ubuntu"/>
                <a:sym typeface="Ubuntu"/>
              </a:rPr>
              <a:t>13 Temmuz 2018 Cuma günü sona erecektir</a:t>
            </a:r>
            <a:endParaRPr/>
          </a:p>
          <a:p>
            <a:pPr indent="0" lvl="0" marL="0" marR="0" rtl="0" algn="ctr">
              <a:lnSpc>
                <a:spcPct val="90000"/>
              </a:lnSpc>
              <a:spcBef>
                <a:spcPts val="1000"/>
              </a:spcBef>
              <a:spcAft>
                <a:spcPts val="0"/>
              </a:spcAft>
              <a:buClr>
                <a:schemeClr val="dk1"/>
              </a:buClr>
              <a:buSzPts val="800"/>
              <a:buFont typeface="Arial"/>
              <a:buNone/>
            </a:pPr>
            <a:r>
              <a:t/>
            </a:r>
            <a:endParaRPr b="0" i="0" sz="800" u="none" cap="none" strike="noStrik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Ubuntu"/>
                <a:ea typeface="Ubuntu"/>
                <a:cs typeface="Ubuntu"/>
                <a:sym typeface="Ubuntu"/>
              </a:rPr>
              <a:t>2018 Orta Öğretim Kurumlarına yerleştirme sonuçları</a:t>
            </a:r>
            <a:endParaRPr b="0" i="0" sz="2400" u="none" cap="none" strike="noStrik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cap="none" strike="noStrike">
                <a:solidFill>
                  <a:schemeClr val="dk1"/>
                </a:solidFill>
                <a:latin typeface="Ubuntu"/>
                <a:ea typeface="Ubuntu"/>
                <a:cs typeface="Ubuntu"/>
                <a:sym typeface="Ubuntu"/>
              </a:rPr>
              <a:t>30 Temmuz 2018 Pazartesi günü açıklanacak,</a:t>
            </a:r>
            <a:endParaRPr/>
          </a:p>
          <a:p>
            <a:pPr indent="0" lvl="0" marL="0" marR="0" rtl="0" algn="ctr">
              <a:lnSpc>
                <a:spcPct val="90000"/>
              </a:lnSpc>
              <a:spcBef>
                <a:spcPts val="1000"/>
              </a:spcBef>
              <a:spcAft>
                <a:spcPts val="0"/>
              </a:spcAft>
              <a:buClr>
                <a:schemeClr val="dk1"/>
              </a:buClr>
              <a:buSzPts val="1800"/>
              <a:buFont typeface="Arial"/>
              <a:buNone/>
            </a:pPr>
            <a:r>
              <a:rPr b="0" i="0" lang="en-US" sz="1800" u="none" cap="none" strike="noStrike">
                <a:solidFill>
                  <a:schemeClr val="dk1"/>
                </a:solidFill>
                <a:latin typeface="Ubuntu"/>
                <a:ea typeface="Ubuntu"/>
                <a:cs typeface="Ubuntu"/>
                <a:sym typeface="Ubuntu"/>
              </a:rPr>
              <a:t>aynı gün yerleştirme işlemleri sonucu boş kalan okul kontenjanları duyurulacaktır</a:t>
            </a:r>
            <a:endParaRPr b="0" i="0" sz="1800" u="none" cap="none" strike="noStrike">
              <a:solidFill>
                <a:schemeClr val="dk1"/>
              </a:solidFill>
              <a:latin typeface="Ubuntu"/>
              <a:ea typeface="Ubuntu"/>
              <a:cs typeface="Ubuntu"/>
              <a:sym typeface="Ubuntu"/>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88" name="Shape 288"/>
        <p:cNvGrpSpPr/>
        <p:nvPr/>
      </p:nvGrpSpPr>
      <p:grpSpPr>
        <a:xfrm>
          <a:off x="0" y="0"/>
          <a:ext cx="0" cy="0"/>
          <a:chOff x="0" y="0"/>
          <a:chExt cx="0" cy="0"/>
        </a:xfrm>
      </p:grpSpPr>
      <p:sp>
        <p:nvSpPr>
          <p:cNvPr id="289" name="Shape 28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Merkezi olarak tercihlerine göre yerleştirilen öğrencilerde;</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Yerleştirildikleri okuldan başka bir okula geçmek  isteyen,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Tercihlerine yerleşemeyen  öğrenciler,</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Yerleştirmeye esas nakil işlemleri için,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belirlenen NAKİL dönemlerinde tercih yapabileceklerdir</a:t>
            </a:r>
            <a:endParaRPr b="0" i="0" sz="1800" u="none">
              <a:solidFill>
                <a:schemeClr val="dk1"/>
              </a:solidFill>
              <a:latin typeface="Ubuntu"/>
              <a:ea typeface="Ubuntu"/>
              <a:cs typeface="Ubuntu"/>
              <a:sym typeface="Ubuntu"/>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
        <p:nvSpPr>
          <p:cNvPr id="290" name="Shape 290"/>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YERLEŞTİRME İŞLEMLERİ / NAKİL SÜRECİ</a:t>
            </a:r>
            <a:endParaRPr/>
          </a:p>
        </p:txBody>
      </p:sp>
      <p:sp>
        <p:nvSpPr>
          <p:cNvPr id="291" name="Shape 291"/>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95" name="Shape 295"/>
        <p:cNvGrpSpPr/>
        <p:nvPr/>
      </p:nvGrpSpPr>
      <p:grpSpPr>
        <a:xfrm>
          <a:off x="0" y="0"/>
          <a:ext cx="0" cy="0"/>
          <a:chOff x="0" y="0"/>
          <a:chExt cx="0" cy="0"/>
        </a:xfrm>
      </p:grpSpPr>
      <p:sp>
        <p:nvSpPr>
          <p:cNvPr id="296" name="Shape 29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a:t>
            </a:r>
            <a:endParaRPr/>
          </a:p>
          <a:p>
            <a:pPr indent="0" lvl="0" marL="0" marR="0" rtl="0" algn="l">
              <a:lnSpc>
                <a:spcPct val="100000"/>
              </a:lnSpc>
              <a:spcBef>
                <a:spcPts val="1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İlk yerleştirmede tercihine yerleşen öğrencilerin; </a:t>
            </a:r>
            <a:endParaRPr b="0"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Yerleştirmeye esas nakil tercih dönemlerinde </a:t>
            </a:r>
            <a:r>
              <a:rPr b="1" i="0" lang="en-US" sz="1800" u="none">
                <a:solidFill>
                  <a:schemeClr val="dk1"/>
                </a:solidFill>
                <a:latin typeface="Ubuntu"/>
                <a:ea typeface="Ubuntu"/>
                <a:cs typeface="Ubuntu"/>
                <a:sym typeface="Ubuntu"/>
              </a:rPr>
              <a:t>Kayıt Alanından okul </a:t>
            </a:r>
            <a:r>
              <a:rPr b="0" i="0" lang="en-US" sz="1800" u="none">
                <a:solidFill>
                  <a:schemeClr val="dk1"/>
                </a:solidFill>
                <a:latin typeface="Ubuntu"/>
                <a:ea typeface="Ubuntu"/>
                <a:cs typeface="Ubuntu"/>
                <a:sym typeface="Ubuntu"/>
              </a:rPr>
              <a:t>ve </a:t>
            </a:r>
            <a:r>
              <a:rPr b="1" i="0" lang="en-US" sz="1800" u="none">
                <a:solidFill>
                  <a:schemeClr val="dk1"/>
                </a:solidFill>
                <a:latin typeface="Ubuntu"/>
                <a:ea typeface="Ubuntu"/>
                <a:cs typeface="Ubuntu"/>
                <a:sym typeface="Ubuntu"/>
              </a:rPr>
              <a:t>farklı tür okul </a:t>
            </a:r>
            <a:r>
              <a:rPr b="0" i="0" lang="en-US" sz="1800" u="none">
                <a:solidFill>
                  <a:schemeClr val="dk1"/>
                </a:solidFill>
                <a:latin typeface="Ubuntu"/>
                <a:ea typeface="Ubuntu"/>
                <a:cs typeface="Ubuntu"/>
                <a:sym typeface="Ubuntu"/>
              </a:rPr>
              <a:t>tercih etme zorunluluğu </a:t>
            </a:r>
            <a:r>
              <a:rPr b="1" i="0" lang="en-US" sz="1800" u="none">
                <a:solidFill>
                  <a:schemeClr val="dk1"/>
                </a:solidFill>
                <a:latin typeface="Ubuntu"/>
                <a:ea typeface="Ubuntu"/>
                <a:cs typeface="Ubuntu"/>
                <a:sym typeface="Ubuntu"/>
              </a:rPr>
              <a:t>olmayacaktır.</a:t>
            </a:r>
            <a:endParaRPr/>
          </a:p>
          <a:p>
            <a:pPr indent="0" lvl="0" marL="0" marR="0" rtl="0" algn="l">
              <a:lnSpc>
                <a:spcPct val="100000"/>
              </a:lnSpc>
              <a:spcBef>
                <a:spcPts val="100"/>
              </a:spcBef>
              <a:spcAft>
                <a:spcPts val="0"/>
              </a:spcAft>
              <a:buClr>
                <a:schemeClr val="dk1"/>
              </a:buClr>
              <a:buSzPts val="1800"/>
              <a:buFont typeface="Arial"/>
              <a:buNone/>
            </a:pPr>
            <a:r>
              <a:t/>
            </a:r>
            <a:endParaRPr b="1"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	</a:t>
            </a:r>
            <a:r>
              <a:rPr b="0" i="0" lang="en-US" sz="1800" u="none">
                <a:solidFill>
                  <a:schemeClr val="dk1"/>
                </a:solidFill>
                <a:latin typeface="Ubuntu"/>
                <a:ea typeface="Ubuntu"/>
                <a:cs typeface="Ubuntu"/>
                <a:sym typeface="Ubuntu"/>
              </a:rPr>
              <a:t>- Tercihlerine yerleşemeyen öğrenciler, yerleştirmeye esas nakil</a:t>
            </a:r>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tercihlerinde ilk </a:t>
            </a:r>
            <a:r>
              <a:rPr b="1" i="0" lang="en-US" sz="1800" u="none">
                <a:solidFill>
                  <a:schemeClr val="dk1"/>
                </a:solidFill>
                <a:latin typeface="Ubuntu"/>
                <a:ea typeface="Ubuntu"/>
                <a:cs typeface="Ubuntu"/>
                <a:sym typeface="Ubuntu"/>
              </a:rPr>
              <a:t>İKİ</a:t>
            </a:r>
            <a:r>
              <a:rPr b="0" i="0" lang="en-US" sz="1800" u="none">
                <a:solidFill>
                  <a:schemeClr val="dk1"/>
                </a:solidFill>
                <a:latin typeface="Ubuntu"/>
                <a:ea typeface="Ubuntu"/>
                <a:cs typeface="Ubuntu"/>
                <a:sym typeface="Ubuntu"/>
              </a:rPr>
              <a:t> okulu </a:t>
            </a:r>
            <a:r>
              <a:rPr b="1" i="0" lang="en-US" sz="1800" u="none">
                <a:solidFill>
                  <a:schemeClr val="dk1"/>
                </a:solidFill>
                <a:latin typeface="Ubuntu"/>
                <a:ea typeface="Ubuntu"/>
                <a:cs typeface="Ubuntu"/>
                <a:sym typeface="Ubuntu"/>
              </a:rPr>
              <a:t>Kayıt Alanından seçmek kaydıyla</a:t>
            </a:r>
            <a:r>
              <a:rPr b="0" i="0" lang="en-US" sz="1800" u="none">
                <a:solidFill>
                  <a:schemeClr val="dk1"/>
                </a:solidFill>
                <a:latin typeface="Ubuntu"/>
                <a:ea typeface="Ubuntu"/>
                <a:cs typeface="Ubuntu"/>
                <a:sym typeface="Ubuntu"/>
              </a:rPr>
              <a:t> en</a:t>
            </a:r>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fazla </a:t>
            </a:r>
            <a:r>
              <a:rPr b="1" i="0" lang="en-US" sz="1800" u="none">
                <a:solidFill>
                  <a:schemeClr val="dk1"/>
                </a:solidFill>
                <a:latin typeface="Ubuntu"/>
                <a:ea typeface="Ubuntu"/>
                <a:cs typeface="Ubuntu"/>
                <a:sym typeface="Ubuntu"/>
              </a:rPr>
              <a:t>ÜÇ</a:t>
            </a:r>
            <a:r>
              <a:rPr b="0" i="0" lang="en-US" sz="1800" u="none">
                <a:solidFill>
                  <a:schemeClr val="dk1"/>
                </a:solidFill>
                <a:latin typeface="Ubuntu"/>
                <a:ea typeface="Ubuntu"/>
                <a:cs typeface="Ubuntu"/>
                <a:sym typeface="Ubuntu"/>
              </a:rPr>
              <a:t> okul tercihinde bulunabileceklerdir. </a:t>
            </a:r>
            <a:endParaRPr/>
          </a:p>
          <a:p>
            <a:pPr indent="0" lvl="0" marL="0" marR="0" rtl="0" algn="l">
              <a:lnSpc>
                <a:spcPct val="100000"/>
              </a:lnSpc>
              <a:spcBef>
                <a:spcPts val="1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Yapılan tercihlerde aynı okul türünden (Anadolu Lisesi, Meslekî ve Teknik Anadolu Lisesi, </a:t>
            </a:r>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Anadolu İmam Hatip  Lisesi) en fazla </a:t>
            </a:r>
            <a:r>
              <a:rPr b="1" i="0" lang="en-US" sz="1800" u="none">
                <a:solidFill>
                  <a:schemeClr val="dk1"/>
                </a:solidFill>
                <a:latin typeface="Ubuntu"/>
                <a:ea typeface="Ubuntu"/>
                <a:cs typeface="Ubuntu"/>
                <a:sym typeface="Ubuntu"/>
              </a:rPr>
              <a:t>İKİ</a:t>
            </a:r>
            <a:r>
              <a:rPr b="0" i="0" lang="en-US" sz="1800" u="none">
                <a:solidFill>
                  <a:schemeClr val="dk1"/>
                </a:solidFill>
                <a:latin typeface="Ubuntu"/>
                <a:ea typeface="Ubuntu"/>
                <a:cs typeface="Ubuntu"/>
                <a:sym typeface="Ubuntu"/>
              </a:rPr>
              <a:t> okul seçilebilecektir.</a:t>
            </a:r>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
        <p:nvSpPr>
          <p:cNvPr id="297" name="Shape 297"/>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YERLEŞTİRME İŞLEMLERİ / NAKİL SÜRECİ</a:t>
            </a:r>
            <a:endParaRPr/>
          </a:p>
        </p:txBody>
      </p:sp>
      <p:sp>
        <p:nvSpPr>
          <p:cNvPr id="298" name="Shape 298"/>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02" name="Shape 302"/>
        <p:cNvGrpSpPr/>
        <p:nvPr/>
      </p:nvGrpSpPr>
      <p:grpSpPr>
        <a:xfrm>
          <a:off x="0" y="0"/>
          <a:ext cx="0" cy="0"/>
          <a:chOff x="0" y="0"/>
          <a:chExt cx="0" cy="0"/>
        </a:xfrm>
      </p:grpSpPr>
      <p:sp>
        <p:nvSpPr>
          <p:cNvPr id="303" name="Shape 30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Öğrenciler/veliler istemeleri hâlinde;</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Yerleştirmeye esas </a:t>
            </a:r>
            <a:r>
              <a:rPr b="1" i="0" lang="en-US" sz="1800" u="none">
                <a:solidFill>
                  <a:schemeClr val="dk1"/>
                </a:solidFill>
                <a:latin typeface="Ubuntu"/>
                <a:ea typeface="Ubuntu"/>
                <a:cs typeface="Ubuntu"/>
                <a:sym typeface="Ubuntu"/>
              </a:rPr>
              <a:t>DÖRDÜNCÜ (03-06 Eylül 2018) </a:t>
            </a:r>
            <a:r>
              <a:rPr b="0" i="0" lang="en-US" sz="1800" u="none">
                <a:solidFill>
                  <a:schemeClr val="dk1"/>
                </a:solidFill>
                <a:latin typeface="Ubuntu"/>
                <a:ea typeface="Ubuntu"/>
                <a:cs typeface="Ubuntu"/>
                <a:sym typeface="Ubuntu"/>
              </a:rPr>
              <a:t>nakil başvuru döneminde; </a:t>
            </a:r>
            <a:endParaRPr/>
          </a:p>
          <a:p>
            <a:pPr indent="0" lvl="0" marL="0" marR="0" rtl="0" algn="ctr">
              <a:lnSpc>
                <a:spcPct val="90000"/>
              </a:lnSpc>
              <a:spcBef>
                <a:spcPts val="100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MESLEKÎ  EĞİTİM MERKEZİ </a:t>
            </a:r>
            <a:r>
              <a:rPr b="0" i="0" lang="en-US" sz="1800" u="none">
                <a:solidFill>
                  <a:schemeClr val="dk1"/>
                </a:solidFill>
                <a:latin typeface="Ubuntu"/>
                <a:ea typeface="Ubuntu"/>
                <a:cs typeface="Ubuntu"/>
                <a:sym typeface="Ubuntu"/>
              </a:rPr>
              <a:t>Tercihinde bulunabileceklerdir.</a:t>
            </a:r>
            <a:endParaRPr/>
          </a:p>
        </p:txBody>
      </p:sp>
      <p:sp>
        <p:nvSpPr>
          <p:cNvPr id="304" name="Shape 304"/>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YERLEŞTİRME İŞLEMLERİ / MESLEKİ EĞİTİM MERKEZLERİ TERCİHİ</a:t>
            </a:r>
            <a:endParaRPr/>
          </a:p>
        </p:txBody>
      </p:sp>
      <p:sp>
        <p:nvSpPr>
          <p:cNvPr id="305" name="Shape 305"/>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09" name="Shape 309"/>
        <p:cNvGrpSpPr/>
        <p:nvPr/>
      </p:nvGrpSpPr>
      <p:grpSpPr>
        <a:xfrm>
          <a:off x="0" y="0"/>
          <a:ext cx="0" cy="0"/>
          <a:chOff x="0" y="0"/>
          <a:chExt cx="0" cy="0"/>
        </a:xfrm>
      </p:grpSpPr>
      <p:sp>
        <p:nvSpPr>
          <p:cNvPr id="310" name="Shape 3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just">
              <a:lnSpc>
                <a:spcPct val="100000"/>
              </a:lnSpc>
              <a:spcBef>
                <a:spcPts val="1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just">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İlköğretim programını tamamlayan özel eğitim ihtiyacı olan  öğrencilerden; </a:t>
            </a:r>
            <a:endParaRPr/>
          </a:p>
          <a:p>
            <a:pPr indent="0" lvl="0" marL="0" marR="0" rtl="0" algn="just">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Kaynaştırma yoluyla eğitim alacak öğrenciler,</a:t>
            </a:r>
            <a:endParaRPr/>
          </a:p>
          <a:p>
            <a:pPr indent="0" lvl="0" marL="0" marR="0" rtl="0" algn="just">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a:t>
            </a:r>
            <a:endParaRPr b="0" i="0" sz="1800" u="none">
              <a:solidFill>
                <a:schemeClr val="dk1"/>
              </a:solidFill>
              <a:latin typeface="Ubuntu"/>
              <a:ea typeface="Ubuntu"/>
              <a:cs typeface="Ubuntu"/>
              <a:sym typeface="Ubuntu"/>
            </a:endParaRPr>
          </a:p>
          <a:p>
            <a:pPr indent="0" lvl="0" marL="0" marR="0" rtl="0" algn="just">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Geçerli Engelli Sağlık Kurulu Raporu ve Ortaöğretim kademesine yönelik Özel Eğitim 	Değerlendirme Kurulu Raporu doğrultusunda</a:t>
            </a:r>
            <a:endParaRPr/>
          </a:p>
          <a:p>
            <a:pPr indent="0" lvl="0" marL="0" marR="0" rtl="0" algn="just">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İkamet adresleri,</a:t>
            </a:r>
            <a:endParaRPr/>
          </a:p>
          <a:p>
            <a:pPr indent="0" lvl="0" marL="0" marR="0" rtl="0" algn="just">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Engel durumu ve özellikleri dikkate alınarak,</a:t>
            </a:r>
            <a:endParaRPr/>
          </a:p>
          <a:p>
            <a:pPr indent="0" lvl="0" marL="0" marR="0" rtl="0" algn="just">
              <a:lnSpc>
                <a:spcPct val="100000"/>
              </a:lnSpc>
              <a:spcBef>
                <a:spcPts val="1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just">
              <a:lnSpc>
                <a:spcPct val="10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Yerel yerleştirme ile öğrenci alan okullara, ilgili mevzuat çerçevesinde her bir şubede iki öğrenciyi geçmeyecek  şekilde </a:t>
            </a:r>
            <a:r>
              <a:rPr b="1" i="0" lang="en-US" sz="1800" u="none">
                <a:solidFill>
                  <a:schemeClr val="dk1"/>
                </a:solidFill>
                <a:latin typeface="Ubuntu"/>
                <a:ea typeface="Ubuntu"/>
                <a:cs typeface="Ubuntu"/>
                <a:sym typeface="Ubuntu"/>
              </a:rPr>
              <a:t>10-14 Eylül 2018 </a:t>
            </a:r>
            <a:r>
              <a:rPr b="0" i="0" lang="en-US" sz="1800" u="none">
                <a:solidFill>
                  <a:schemeClr val="dk1"/>
                </a:solidFill>
                <a:latin typeface="Ubuntu"/>
                <a:ea typeface="Ubuntu"/>
                <a:cs typeface="Ubuntu"/>
                <a:sym typeface="Ubuntu"/>
              </a:rPr>
              <a:t>tarihlerinde il/ilçe öğrenci yerleştirme  ve nakil komisyonu kararı ile yerleştirilecektir.</a:t>
            </a:r>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
        <p:nvSpPr>
          <p:cNvPr id="311" name="Shape 311"/>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YERLEŞTİRME İŞLEMLERİ/ÖZEL EĞİTİM İHTİYACI OLAN ÖĞRENCİLER</a:t>
            </a:r>
            <a:endParaRPr/>
          </a:p>
        </p:txBody>
      </p:sp>
      <p:sp>
        <p:nvSpPr>
          <p:cNvPr id="312" name="Shape 312"/>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16" name="Shape 316"/>
        <p:cNvGrpSpPr/>
        <p:nvPr/>
      </p:nvGrpSpPr>
      <p:grpSpPr>
        <a:xfrm>
          <a:off x="0" y="0"/>
          <a:ext cx="0" cy="0"/>
          <a:chOff x="0" y="0"/>
          <a:chExt cx="0" cy="0"/>
        </a:xfrm>
      </p:grpSpPr>
      <p:sp>
        <p:nvSpPr>
          <p:cNvPr id="317" name="Shape 317"/>
          <p:cNvSpPr txBox="1"/>
          <p:nvPr>
            <p:ph idx="1" type="body"/>
          </p:nvPr>
        </p:nvSpPr>
        <p:spPr>
          <a:xfrm>
            <a:off x="838200" y="1825625"/>
            <a:ext cx="106680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Öğrenci  Yerleştirme ve Nakil Komisyonlarına </a:t>
            </a:r>
            <a:r>
              <a:rPr b="1" i="0" lang="en-US" sz="1800" u="none">
                <a:solidFill>
                  <a:schemeClr val="dk1"/>
                </a:solidFill>
                <a:latin typeface="Ubuntu"/>
                <a:ea typeface="Ubuntu"/>
                <a:cs typeface="Ubuntu"/>
                <a:sym typeface="Ubuntu"/>
              </a:rPr>
              <a:t>BAŞVURMALARI</a:t>
            </a:r>
            <a:r>
              <a:rPr b="0" i="0" lang="en-US" sz="1800" u="none">
                <a:solidFill>
                  <a:schemeClr val="dk1"/>
                </a:solidFill>
                <a:latin typeface="Ubuntu"/>
                <a:ea typeface="Ubuntu"/>
                <a:cs typeface="Ubuntu"/>
                <a:sym typeface="Ubuntu"/>
              </a:rPr>
              <a:t> hâlinde,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İkamet  adresleri dikkate alınarak İl/İlçe Öğrenci Yerleştirme ve Nakil Komisyonlarınca, 	okulların kontenjan durumları da dikkate alınarak </a:t>
            </a:r>
            <a:r>
              <a:rPr b="1" i="0" lang="en-US" sz="1800" u="none">
                <a:solidFill>
                  <a:schemeClr val="dk1"/>
                </a:solidFill>
                <a:latin typeface="Ubuntu"/>
                <a:ea typeface="Ubuntu"/>
                <a:cs typeface="Ubuntu"/>
                <a:sym typeface="Ubuntu"/>
              </a:rPr>
              <a:t>10-14 Eylül 2018 </a:t>
            </a:r>
            <a:r>
              <a:rPr b="0" i="0" lang="en-US" sz="1800" u="none">
                <a:solidFill>
                  <a:schemeClr val="dk1"/>
                </a:solidFill>
                <a:latin typeface="Ubuntu"/>
                <a:ea typeface="Ubuntu"/>
                <a:cs typeface="Ubuntu"/>
                <a:sym typeface="Ubuntu"/>
              </a:rPr>
              <a:t>tarihlerinde yapılacaktır.</a:t>
            </a:r>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
        <p:nvSpPr>
          <p:cNvPr id="318" name="Shape 318"/>
          <p:cNvSpPr txBox="1"/>
          <p:nvPr/>
        </p:nvSpPr>
        <p:spPr>
          <a:xfrm>
            <a:off x="6477000" y="547687"/>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YERLEŞTİRME İŞLEMLERİ / AÇIK ÖĞRETİM ORTAOKULUNU TAMAMLAYAN ÖĞRENCİLER </a:t>
            </a:r>
            <a:endParaRPr/>
          </a:p>
        </p:txBody>
      </p:sp>
      <p:sp>
        <p:nvSpPr>
          <p:cNvPr id="319" name="Shape 319"/>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23" name="Shape 323"/>
        <p:cNvGrpSpPr/>
        <p:nvPr/>
      </p:nvGrpSpPr>
      <p:grpSpPr>
        <a:xfrm>
          <a:off x="0" y="0"/>
          <a:ext cx="0" cy="0"/>
          <a:chOff x="0" y="0"/>
          <a:chExt cx="0" cy="0"/>
        </a:xfrm>
      </p:grpSpPr>
      <p:sp>
        <p:nvSpPr>
          <p:cNvPr id="324" name="Shape 32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12700" marR="0" rtl="0" algn="ctr">
              <a:lnSpc>
                <a:spcPct val="10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12700" marR="0" rtl="0" algn="ctr">
              <a:lnSpc>
                <a:spcPct val="10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12700" marR="0" rtl="0" algn="ctr">
              <a:lnSpc>
                <a:spcPct val="10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1270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Sınavla ve yerel yerleştirme ile öğrenci alan okullardan hiçbirine  yerleşemeyen öğrenciler ile 2017/2018 eğitim-öğretim yılında sınıf tekrarına kalan 9’uncu sınıf öğrencileri,</a:t>
            </a:r>
            <a:endParaRPr/>
          </a:p>
          <a:p>
            <a:pPr indent="0" lvl="0" marL="12700" marR="0" rtl="0" algn="ctr">
              <a:lnSpc>
                <a:spcPct val="10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1270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İl/ilçe öğrenci yerleştirme ve nakil komisyonlarına </a:t>
            </a:r>
            <a:r>
              <a:rPr b="1" i="0" lang="en-US" sz="1800" u="none">
                <a:solidFill>
                  <a:schemeClr val="dk1"/>
                </a:solidFill>
                <a:latin typeface="Ubuntu"/>
                <a:ea typeface="Ubuntu"/>
                <a:cs typeface="Ubuntu"/>
                <a:sym typeface="Ubuntu"/>
              </a:rPr>
              <a:t>BAŞVURMALARI HALİNDE </a:t>
            </a:r>
            <a:endParaRPr b="1" i="0" sz="1800" u="none">
              <a:solidFill>
                <a:schemeClr val="dk1"/>
              </a:solidFill>
              <a:latin typeface="Ubuntu"/>
              <a:ea typeface="Ubuntu"/>
              <a:cs typeface="Ubuntu"/>
              <a:sym typeface="Ubuntu"/>
            </a:endParaRPr>
          </a:p>
          <a:p>
            <a:pPr indent="0" lvl="0" marL="1270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yerel yerleştirme ile öğrenci alan okullardan, </a:t>
            </a:r>
            <a:endParaRPr/>
          </a:p>
          <a:p>
            <a:pPr indent="0" lvl="0" marL="1270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kontenjan durumları uygun olanlara </a:t>
            </a:r>
            <a:endParaRPr/>
          </a:p>
          <a:p>
            <a:pPr indent="0" lvl="0" marL="1270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10-14 Eylül 2018  tarihlerinde komisyonca yerleştirilecektir.</a:t>
            </a:r>
            <a:endParaRPr/>
          </a:p>
          <a:p>
            <a:pPr indent="-114300" lvl="0" marL="228600" marR="0" rtl="0" algn="l">
              <a:lnSpc>
                <a:spcPct val="90000"/>
              </a:lnSpc>
              <a:spcBef>
                <a:spcPts val="1000"/>
              </a:spcBef>
              <a:spcAft>
                <a:spcPts val="0"/>
              </a:spcAft>
              <a:buClr>
                <a:schemeClr val="dk1"/>
              </a:buClr>
              <a:buSzPts val="1800"/>
              <a:buFont typeface="Arial"/>
              <a:buNone/>
            </a:pPr>
            <a:r>
              <a:t/>
            </a:r>
            <a:endParaRPr b="1" i="0" sz="1800" u="none">
              <a:solidFill>
                <a:schemeClr val="dk1"/>
              </a:solidFill>
              <a:latin typeface="Ubuntu"/>
              <a:ea typeface="Ubuntu"/>
              <a:cs typeface="Ubuntu"/>
              <a:sym typeface="Ubuntu"/>
            </a:endParaRPr>
          </a:p>
        </p:txBody>
      </p:sp>
      <p:sp>
        <p:nvSpPr>
          <p:cNvPr id="325" name="Shape 325"/>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
        <p:nvSpPr>
          <p:cNvPr id="326" name="Shape 326"/>
          <p:cNvSpPr txBox="1"/>
          <p:nvPr/>
        </p:nvSpPr>
        <p:spPr>
          <a:xfrm>
            <a:off x="6477000" y="547687"/>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YERLEŞTİRME İŞLEMLERİ / HİÇBİR TERCİHİNE YERLEŞEMEYEN </a:t>
            </a:r>
            <a:endParaRPr/>
          </a:p>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VE 9. SINIF TEKRARINA KALAN ÖĞRENCİLER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30" name="Shape 330"/>
        <p:cNvGrpSpPr/>
        <p:nvPr/>
      </p:nvGrpSpPr>
      <p:grpSpPr>
        <a:xfrm>
          <a:off x="0" y="0"/>
          <a:ext cx="0" cy="0"/>
          <a:chOff x="0" y="0"/>
          <a:chExt cx="0" cy="0"/>
        </a:xfrm>
      </p:grpSpPr>
      <p:sp>
        <p:nvSpPr>
          <p:cNvPr id="331" name="Shape 33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Kayıt kabul şartlarını taşımaları hâlinde;</a:t>
            </a:r>
            <a:endParaRPr/>
          </a:p>
          <a:p>
            <a:pPr indent="0" lvl="0" marL="0" marR="0" rtl="0" algn="l">
              <a:lnSpc>
                <a:spcPct val="100000"/>
              </a:lnSpc>
              <a:spcBef>
                <a:spcPts val="1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 Sınavla öğrenci alan okullar için tercihlerini/başvurularını, kılavuz ekinde yer alan </a:t>
            </a:r>
            <a:r>
              <a:rPr b="1" i="0" lang="en-US" sz="1800" u="none">
                <a:solidFill>
                  <a:schemeClr val="dk1"/>
                </a:solidFill>
                <a:latin typeface="Ubuntu"/>
                <a:ea typeface="Ubuntu"/>
                <a:cs typeface="Ubuntu"/>
                <a:sym typeface="Ubuntu"/>
              </a:rPr>
              <a:t>Açık 	Öğretim Ortaokulu ve Yurtdışından Başvuran Öğrenciler İçin Tercih Ön Çalışma Formu 	Ek‐2 </a:t>
            </a:r>
            <a:r>
              <a:rPr b="0" i="0" lang="en-US" sz="1800" u="none">
                <a:solidFill>
                  <a:schemeClr val="dk1"/>
                </a:solidFill>
                <a:latin typeface="Ubuntu"/>
                <a:ea typeface="Ubuntu"/>
                <a:cs typeface="Ubuntu"/>
                <a:sym typeface="Ubuntu"/>
              </a:rPr>
              <a:t>yi doldurarak yapacaklardır.</a:t>
            </a:r>
            <a:endParaRPr/>
          </a:p>
          <a:p>
            <a:pPr indent="0" lvl="0" marL="0" marR="0" rtl="0" algn="l">
              <a:lnSpc>
                <a:spcPct val="100000"/>
              </a:lnSpc>
              <a:spcBef>
                <a:spcPts val="1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Öğrencilerin; doldurdukları formu </a:t>
            </a:r>
            <a:r>
              <a:rPr b="1" i="0" lang="en-US" sz="1800" u="none">
                <a:solidFill>
                  <a:schemeClr val="dk1"/>
                </a:solidFill>
                <a:latin typeface="Ubuntu"/>
                <a:ea typeface="Ubuntu"/>
                <a:cs typeface="Ubuntu"/>
                <a:sym typeface="Ubuntu"/>
              </a:rPr>
              <a:t>Ölçme, Değerlendirme ve Sınav</a:t>
            </a:r>
            <a:endParaRPr/>
          </a:p>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Ubuntu"/>
                <a:ea typeface="Ubuntu"/>
                <a:cs typeface="Ubuntu"/>
                <a:sym typeface="Ubuntu"/>
              </a:rPr>
              <a:t>	Hizmetleri Genel Müdürlüğü Emniyet Mahallesi Milas Sokak No: 21 (06500)  	Teknikokullar - Yenimahalle/ANKARA </a:t>
            </a:r>
            <a:r>
              <a:rPr b="0" i="0" lang="en-US" sz="1800" u="none">
                <a:solidFill>
                  <a:schemeClr val="dk1"/>
                </a:solidFill>
                <a:latin typeface="Ubuntu"/>
                <a:ea typeface="Ubuntu"/>
                <a:cs typeface="Ubuntu"/>
                <a:sym typeface="Ubuntu"/>
              </a:rPr>
              <a:t>adresine </a:t>
            </a:r>
            <a:r>
              <a:rPr b="1" i="0" lang="en-US" sz="1800" u="none">
                <a:solidFill>
                  <a:schemeClr val="dk1"/>
                </a:solidFill>
                <a:latin typeface="Ubuntu"/>
                <a:ea typeface="Ubuntu"/>
                <a:cs typeface="Ubuntu"/>
                <a:sym typeface="Ubuntu"/>
              </a:rPr>
              <a:t>13 Temmuz 2018 tarihi mesai 	bitimine kadar </a:t>
            </a:r>
            <a:r>
              <a:rPr b="0" i="0" lang="en-US" sz="1800" u="none">
                <a:solidFill>
                  <a:schemeClr val="dk1"/>
                </a:solidFill>
                <a:latin typeface="Ubuntu"/>
                <a:ea typeface="Ubuntu"/>
                <a:cs typeface="Ubuntu"/>
                <a:sym typeface="Ubuntu"/>
              </a:rPr>
              <a:t>APS veya dengi hızlı posta hizmeti ile göndermeleri  gerekmektedir. </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Bu tarihten sonra gelen başvurular dikkate </a:t>
            </a:r>
            <a:r>
              <a:rPr b="1" i="0" lang="en-US" sz="1800" u="none">
                <a:solidFill>
                  <a:schemeClr val="dk1"/>
                </a:solidFill>
                <a:latin typeface="Ubuntu"/>
                <a:ea typeface="Ubuntu"/>
                <a:cs typeface="Ubuntu"/>
                <a:sym typeface="Ubuntu"/>
              </a:rPr>
              <a:t>alınmayacaktır.</a:t>
            </a:r>
            <a:endParaRPr/>
          </a:p>
          <a:p>
            <a:pPr indent="-114300" lvl="0" marL="228600" marR="0" rtl="0" algn="l">
              <a:lnSpc>
                <a:spcPct val="90000"/>
              </a:lnSpc>
              <a:spcBef>
                <a:spcPts val="1000"/>
              </a:spcBef>
              <a:spcAft>
                <a:spcPts val="0"/>
              </a:spcAft>
              <a:buClr>
                <a:schemeClr val="dk1"/>
              </a:buClr>
              <a:buSzPts val="1800"/>
              <a:buFont typeface="Arial"/>
              <a:buNone/>
            </a:pPr>
            <a:r>
              <a:t/>
            </a:r>
            <a:endParaRPr b="1" i="0" sz="1800" u="none">
              <a:solidFill>
                <a:schemeClr val="dk1"/>
              </a:solidFill>
              <a:latin typeface="Ubuntu"/>
              <a:ea typeface="Ubuntu"/>
              <a:cs typeface="Ubuntu"/>
              <a:sym typeface="Ubuntu"/>
            </a:endParaRPr>
          </a:p>
        </p:txBody>
      </p:sp>
      <p:sp>
        <p:nvSpPr>
          <p:cNvPr id="332" name="Shape 332"/>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
        <p:nvSpPr>
          <p:cNvPr id="333" name="Shape 333"/>
          <p:cNvSpPr txBox="1"/>
          <p:nvPr/>
        </p:nvSpPr>
        <p:spPr>
          <a:xfrm>
            <a:off x="6477000" y="547687"/>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YERLEŞTİRME İŞLEMLERİ / AÇIK ÖĞRETİM ORTAOKULUNU TAMAMLAYAN - YURTDIŞINDAN BAŞVURAN ÖĞRENCİLER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37" name="Shape 337"/>
        <p:cNvGrpSpPr/>
        <p:nvPr/>
      </p:nvGrpSpPr>
      <p:grpSpPr>
        <a:xfrm>
          <a:off x="0" y="0"/>
          <a:ext cx="0" cy="0"/>
          <a:chOff x="0" y="0"/>
          <a:chExt cx="0" cy="0"/>
        </a:xfrm>
      </p:grpSpPr>
      <p:sp>
        <p:nvSpPr>
          <p:cNvPr id="338" name="Shape 33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t/>
            </a:r>
            <a:endParaRPr b="0" i="0" sz="24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2400"/>
              <a:buFont typeface="Arial"/>
              <a:buNone/>
            </a:pPr>
            <a:r>
              <a:t/>
            </a:r>
            <a:endParaRPr b="0" i="0" sz="24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MERKEZİ OLARAK YERLEŞTİRME İŞLEMLERİ TAMAMLANAN ÖĞRENCİLERİN KAYITİŞLEMLERİ</a:t>
            </a:r>
            <a:endParaRPr/>
          </a:p>
          <a:p>
            <a:pPr indent="0" lvl="0" marL="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Ayrıca Bir İşleme Gerek Olmaksızın Elektronik Ortamda Merkezi Olarak Gerçekleştirilecektir.</a:t>
            </a:r>
            <a:endParaRPr/>
          </a:p>
        </p:txBody>
      </p:sp>
      <p:sp>
        <p:nvSpPr>
          <p:cNvPr id="339" name="Shape 339"/>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KAYIT  İŞLEMLERİ</a:t>
            </a:r>
            <a:endParaRPr/>
          </a:p>
        </p:txBody>
      </p:sp>
      <p:sp>
        <p:nvSpPr>
          <p:cNvPr id="340" name="Shape 340"/>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44" name="Shape 344"/>
        <p:cNvGrpSpPr/>
        <p:nvPr/>
      </p:nvGrpSpPr>
      <p:grpSpPr>
        <a:xfrm>
          <a:off x="0" y="0"/>
          <a:ext cx="0" cy="0"/>
          <a:chOff x="0" y="0"/>
          <a:chExt cx="0" cy="0"/>
        </a:xfrm>
      </p:grpSpPr>
      <p:sp>
        <p:nvSpPr>
          <p:cNvPr id="345" name="Shape 34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Yerleştirme Sonuçları;</a:t>
            </a:r>
            <a:endParaRPr/>
          </a:p>
          <a:p>
            <a:pPr indent="0" lvl="0" marL="0" marR="0" rtl="0" algn="ctr">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sng">
                <a:solidFill>
                  <a:schemeClr val="hlink"/>
                </a:solidFill>
                <a:latin typeface="Calibri"/>
                <a:ea typeface="Calibri"/>
                <a:cs typeface="Calibri"/>
                <a:sym typeface="Calibri"/>
                <a:hlinkClick r:id="rId4"/>
              </a:rPr>
              <a:t>www.meb.gov.tr</a:t>
            </a:r>
            <a:endParaRPr/>
          </a:p>
          <a:p>
            <a:pPr indent="0" lvl="0" marL="0" marR="0" rtl="0" algn="ctr">
              <a:lnSpc>
                <a:spcPct val="90000"/>
              </a:lnSpc>
              <a:spcBef>
                <a:spcPts val="1000"/>
              </a:spcBef>
              <a:spcAft>
                <a:spcPts val="0"/>
              </a:spcAft>
              <a:buClr>
                <a:schemeClr val="dk1"/>
              </a:buClr>
              <a:buSzPts val="1800"/>
              <a:buFont typeface="Arial"/>
              <a:buNone/>
            </a:pPr>
            <a:r>
              <a:rPr b="0" i="0" lang="en-US" sz="1800" u="sng">
                <a:solidFill>
                  <a:schemeClr val="hlink"/>
                </a:solidFill>
                <a:latin typeface="Calibri"/>
                <a:ea typeface="Calibri"/>
                <a:cs typeface="Calibri"/>
                <a:sym typeface="Calibri"/>
                <a:hlinkClick r:id="rId5"/>
              </a:rPr>
              <a:t>https://e-okul.meb.gov.tr</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İnternet adreslerinden</a:t>
            </a:r>
            <a:endParaRPr/>
          </a:p>
          <a:p>
            <a:pPr indent="0" lvl="0" marL="0" marR="0" rtl="0" algn="ctr">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İlk Yerleştirme için 30 TEMMUZ 2018 tarihinde;</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Nakil Dönemleri için ise ilgili nakil dönemi sonunda yayınlanacaktır.</a:t>
            </a:r>
            <a:endParaRPr/>
          </a:p>
        </p:txBody>
      </p:sp>
      <p:sp>
        <p:nvSpPr>
          <p:cNvPr id="346" name="Shape 346"/>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YERLEŞTİRME SONUÇ AÇIKLAMALARI</a:t>
            </a:r>
            <a:endParaRPr/>
          </a:p>
        </p:txBody>
      </p:sp>
      <p:sp>
        <p:nvSpPr>
          <p:cNvPr id="347" name="Shape 347"/>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51" name="Shape 351"/>
        <p:cNvGrpSpPr/>
        <p:nvPr/>
      </p:nvGrpSpPr>
      <p:grpSpPr>
        <a:xfrm>
          <a:off x="0" y="0"/>
          <a:ext cx="0" cy="0"/>
          <a:chOff x="0" y="0"/>
          <a:chExt cx="0" cy="0"/>
        </a:xfrm>
      </p:grpSpPr>
      <p:sp>
        <p:nvSpPr>
          <p:cNvPr id="352" name="Shape 352"/>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8. SINIFLAR MEZUN / LGS GİREN ÖĞRENCİ SAYISI</a:t>
            </a:r>
            <a:endParaRPr/>
          </a:p>
        </p:txBody>
      </p:sp>
      <p:sp>
        <p:nvSpPr>
          <p:cNvPr id="353" name="Shape 353"/>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İSTANBUL GENELİ</a:t>
            </a:r>
            <a:endParaRPr/>
          </a:p>
        </p:txBody>
      </p:sp>
      <p:sp>
        <p:nvSpPr>
          <p:cNvPr id="354" name="Shape 354"/>
          <p:cNvSpPr txBox="1"/>
          <p:nvPr/>
        </p:nvSpPr>
        <p:spPr>
          <a:xfrm>
            <a:off x="3886200" y="3060700"/>
            <a:ext cx="7213500" cy="1359000"/>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chemeClr val="dk1"/>
              </a:buClr>
              <a:buSzPts val="1800"/>
              <a:buFont typeface="Ubuntu"/>
              <a:buNone/>
            </a:pPr>
            <a:r>
              <a:rPr b="0" i="0" lang="en-US" sz="1800" u="none" cap="none" strike="noStrike">
                <a:solidFill>
                  <a:schemeClr val="dk1"/>
                </a:solidFill>
                <a:latin typeface="Ubuntu"/>
                <a:ea typeface="Ubuntu"/>
                <a:cs typeface="Ubuntu"/>
                <a:sym typeface="Ubuntu"/>
              </a:rPr>
              <a:t>2017/ 2018 Mezun Öğrenci Sayısı	: 182.393</a:t>
            </a:r>
            <a:endParaRPr/>
          </a:p>
          <a:p>
            <a:pPr indent="0" lvl="0" marL="0" marR="0" rtl="0" algn="l">
              <a:lnSpc>
                <a:spcPct val="90000"/>
              </a:lnSpc>
              <a:spcBef>
                <a:spcPts val="630"/>
              </a:spcBef>
              <a:spcAft>
                <a:spcPts val="0"/>
              </a:spcAft>
              <a:buClr>
                <a:schemeClr val="dk1"/>
              </a:buClr>
              <a:buSzPts val="1800"/>
              <a:buFont typeface="Ubuntu"/>
              <a:buNone/>
            </a:pPr>
            <a:r>
              <a:rPr b="0" i="0" lang="en-US" sz="1800" u="none" cap="none" strike="noStrike">
                <a:solidFill>
                  <a:schemeClr val="dk1"/>
                </a:solidFill>
                <a:latin typeface="Ubuntu"/>
                <a:ea typeface="Ubuntu"/>
                <a:cs typeface="Ubuntu"/>
                <a:sym typeface="Ubuntu"/>
              </a:rPr>
              <a:t>LGS Giren Öğrenci Sayısı		: 177.252</a:t>
            </a:r>
            <a:endParaRPr b="0" i="0" sz="1800" u="none" cap="none" strike="noStrike">
              <a:solidFill>
                <a:schemeClr val="dk1"/>
              </a:solidFill>
              <a:latin typeface="Ubuntu"/>
              <a:ea typeface="Ubuntu"/>
              <a:cs typeface="Ubuntu"/>
              <a:sym typeface="Ubuntu"/>
            </a:endParaRPr>
          </a:p>
          <a:p>
            <a:pPr indent="0" lvl="0" marL="0" marR="0" rtl="0" algn="l">
              <a:lnSpc>
                <a:spcPct val="100000"/>
              </a:lnSpc>
              <a:spcBef>
                <a:spcPts val="630"/>
              </a:spcBef>
              <a:spcAft>
                <a:spcPts val="0"/>
              </a:spcAft>
              <a:buNone/>
            </a:pPr>
            <a:r>
              <a:t/>
            </a:r>
            <a:endParaRPr b="0" i="0" sz="1800" u="none">
              <a:solidFill>
                <a:schemeClr val="dk1"/>
              </a:solidFill>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05" name="Shape 105"/>
        <p:cNvGrpSpPr/>
        <p:nvPr/>
      </p:nvGrpSpPr>
      <p:grpSpPr>
        <a:xfrm>
          <a:off x="0" y="0"/>
          <a:ext cx="0" cy="0"/>
          <a:chOff x="0" y="0"/>
          <a:chExt cx="0" cy="0"/>
        </a:xfrm>
      </p:grpSpPr>
      <p:sp>
        <p:nvSpPr>
          <p:cNvPr id="106" name="Shape 10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Öğrencilerimiz/velilerimiz; </a:t>
            </a:r>
            <a:endParaRPr/>
          </a:p>
          <a:p>
            <a:pPr indent="0" lvl="0" marL="0" marR="0" rtl="0" algn="ctr">
              <a:lnSpc>
                <a:spcPct val="90000"/>
              </a:lnSpc>
              <a:spcBef>
                <a:spcPts val="100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Ortaöğretim Kurumları Tercih giriş ve kayıt işlemlerini:</a:t>
            </a:r>
            <a:endParaRPr/>
          </a:p>
          <a:p>
            <a:pPr indent="0" lvl="0" marL="0" marR="0" rtl="0" algn="ctr">
              <a:lnSpc>
                <a:spcPct val="90000"/>
              </a:lnSpc>
              <a:spcBef>
                <a:spcPts val="1000"/>
              </a:spcBef>
              <a:spcAft>
                <a:spcPts val="0"/>
              </a:spcAft>
              <a:buClr>
                <a:schemeClr val="dk1"/>
              </a:buClr>
              <a:buSzPts val="2400"/>
              <a:buFont typeface="Arial"/>
              <a:buNone/>
            </a:pPr>
            <a:r>
              <a:t/>
            </a:r>
            <a:endParaRPr b="0" i="0" sz="24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sng">
                <a:solidFill>
                  <a:schemeClr val="hlink"/>
                </a:solidFill>
                <a:latin typeface="Calibri"/>
                <a:ea typeface="Calibri"/>
                <a:cs typeface="Calibri"/>
                <a:sym typeface="Calibri"/>
                <a:hlinkClick r:id="rId4"/>
              </a:rPr>
              <a:t>http://e-okul.meb.gov.tr</a:t>
            </a:r>
            <a:r>
              <a:rPr b="0" i="0" lang="en-US" sz="1800" u="none">
                <a:solidFill>
                  <a:schemeClr val="dk1"/>
                </a:solidFill>
                <a:latin typeface="Ubuntu"/>
                <a:ea typeface="Ubuntu"/>
                <a:cs typeface="Ubuntu"/>
                <a:sym typeface="Ubuntu"/>
              </a:rPr>
              <a:t> </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İnternet adresinden</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SINAV ve NAKİL İŞLEMLERİ başlığı altında</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2018 Merkezi Yerleştirme, Yerel Yerleştirme ve Pansiyonlu Okullar </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Tercih Başvuru Giriş Ekranı için </a:t>
            </a:r>
            <a:r>
              <a:rPr b="0" i="0" lang="en-US" sz="1800" u="sng">
                <a:solidFill>
                  <a:schemeClr val="hlink"/>
                </a:solidFill>
                <a:latin typeface="Calibri"/>
                <a:ea typeface="Calibri"/>
                <a:cs typeface="Calibri"/>
                <a:sym typeface="Calibri"/>
                <a:hlinkClick r:id="rId5"/>
              </a:rPr>
              <a:t>Tıklayınız</a:t>
            </a:r>
            <a:endParaRPr b="0" i="0" sz="1800" u="none">
              <a:solidFill>
                <a:srgbClr val="FFFF00"/>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Ekranından gerçekleştirerek kaydedeceklerdir.</a:t>
            </a:r>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
        <p:nvSpPr>
          <p:cNvPr id="107" name="Shape 107"/>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Ubuntu"/>
              <a:buNone/>
            </a:pPr>
            <a:br>
              <a:rPr b="1" i="0" lang="en-US" sz="4400" u="none">
                <a:solidFill>
                  <a:schemeClr val="dk1"/>
                </a:solidFill>
                <a:latin typeface="Ubuntu"/>
                <a:ea typeface="Ubuntu"/>
                <a:cs typeface="Ubuntu"/>
                <a:sym typeface="Ubuntu"/>
              </a:rPr>
            </a:br>
            <a:endParaRPr/>
          </a:p>
        </p:txBody>
      </p:sp>
      <p:sp>
        <p:nvSpPr>
          <p:cNvPr id="108" name="Shape 108"/>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GENEL AÇIKLAMALAR</a:t>
            </a:r>
            <a:endParaRPr/>
          </a:p>
        </p:txBody>
      </p:sp>
      <p:sp>
        <p:nvSpPr>
          <p:cNvPr id="109" name="Shape 109"/>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58" name="Shape 358"/>
        <p:cNvGrpSpPr/>
        <p:nvPr/>
      </p:nvGrpSpPr>
      <p:grpSpPr>
        <a:xfrm>
          <a:off x="0" y="0"/>
          <a:ext cx="0" cy="0"/>
          <a:chOff x="0" y="0"/>
          <a:chExt cx="0" cy="0"/>
        </a:xfrm>
      </p:grpSpPr>
      <p:sp>
        <p:nvSpPr>
          <p:cNvPr id="359" name="Shape 359"/>
          <p:cNvSpPr txBox="1"/>
          <p:nvPr/>
        </p:nvSpPr>
        <p:spPr>
          <a:xfrm>
            <a:off x="6477000" y="547687"/>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Ubuntu"/>
              <a:buNone/>
            </a:pPr>
            <a:r>
              <a:rPr b="0" i="0" lang="en-US" sz="1400" u="none">
                <a:solidFill>
                  <a:schemeClr val="lt1"/>
                </a:solidFill>
                <a:latin typeface="Ubuntu"/>
                <a:ea typeface="Ubuntu"/>
                <a:cs typeface="Ubuntu"/>
                <a:sym typeface="Ubuntu"/>
              </a:rPr>
              <a:t>MERKEZİ YERLEŞTİRME İLE ÖĞRENCİ ALAN TOPLAM OKUL VE KONTENJAN SAYISI</a:t>
            </a:r>
            <a:endParaRPr/>
          </a:p>
        </p:txBody>
      </p:sp>
      <p:sp>
        <p:nvSpPr>
          <p:cNvPr id="360" name="Shape 360"/>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a:solidFill>
                  <a:srgbClr val="F2F2F2"/>
                </a:solidFill>
                <a:latin typeface="Ubuntu"/>
                <a:ea typeface="Ubuntu"/>
                <a:cs typeface="Ubuntu"/>
                <a:sym typeface="Ubuntu"/>
              </a:rPr>
              <a:t>İSTANBUL GENELİ</a:t>
            </a:r>
            <a:endParaRPr/>
          </a:p>
        </p:txBody>
      </p:sp>
      <p:sp>
        <p:nvSpPr>
          <p:cNvPr id="361" name="Shape 361"/>
          <p:cNvSpPr txBox="1"/>
          <p:nvPr/>
        </p:nvSpPr>
        <p:spPr>
          <a:xfrm>
            <a:off x="3886200" y="2908300"/>
            <a:ext cx="7213500" cy="1359000"/>
          </a:xfrm>
          <a:prstGeom prst="rect">
            <a:avLst/>
          </a:prstGeom>
          <a:noFill/>
          <a:ln>
            <a:noFill/>
          </a:ln>
        </p:spPr>
        <p:txBody>
          <a:bodyPr anchorCtr="0" anchor="ctr" bIns="0" lIns="278225" spcFirstLastPara="1" rIns="278225" wrap="square" tIns="0">
            <a:noAutofit/>
          </a:bodyPr>
          <a:lstStyle/>
          <a:p>
            <a:pPr indent="0" lvl="0" marL="0" marR="0" rtl="0" algn="l">
              <a:lnSpc>
                <a:spcPct val="100000"/>
              </a:lnSpc>
              <a:spcBef>
                <a:spcPts val="0"/>
              </a:spcBef>
              <a:spcAft>
                <a:spcPts val="0"/>
              </a:spcAft>
              <a:buClr>
                <a:schemeClr val="dk1"/>
              </a:buClr>
              <a:buSzPts val="1800"/>
              <a:buFont typeface="Ubuntu"/>
              <a:buNone/>
            </a:pPr>
            <a:r>
              <a:rPr b="0" i="0" lang="en-US" sz="1800" u="none">
                <a:solidFill>
                  <a:schemeClr val="dk1"/>
                </a:solidFill>
                <a:latin typeface="Ubuntu"/>
                <a:ea typeface="Ubuntu"/>
                <a:cs typeface="Ubuntu"/>
                <a:sym typeface="Ubuntu"/>
              </a:rPr>
              <a:t>Toplam Okul Sayısı  		:  228</a:t>
            </a:r>
            <a:endParaRPr/>
          </a:p>
          <a:p>
            <a:pPr indent="0" lvl="0" marL="0" marR="0" rtl="0" algn="l">
              <a:lnSpc>
                <a:spcPct val="100000"/>
              </a:lnSpc>
              <a:spcBef>
                <a:spcPts val="0"/>
              </a:spcBef>
              <a:spcAft>
                <a:spcPts val="0"/>
              </a:spcAft>
              <a:buClr>
                <a:schemeClr val="dk1"/>
              </a:buClr>
              <a:buSzPts val="1800"/>
              <a:buFont typeface="Ubuntu"/>
              <a:buNone/>
            </a:pPr>
            <a:r>
              <a:rPr b="0" i="0" lang="en-US" sz="1800" u="none">
                <a:solidFill>
                  <a:schemeClr val="dk1"/>
                </a:solidFill>
                <a:latin typeface="Ubuntu"/>
                <a:ea typeface="Ubuntu"/>
                <a:cs typeface="Ubuntu"/>
                <a:sym typeface="Ubuntu"/>
              </a:rPr>
              <a:t>Toplam Kontenjan Sayısı 		: 23.680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65" name="Shape 365"/>
        <p:cNvGrpSpPr/>
        <p:nvPr/>
      </p:nvGrpSpPr>
      <p:grpSpPr>
        <a:xfrm>
          <a:off x="0" y="0"/>
          <a:ext cx="0" cy="0"/>
          <a:chOff x="0" y="0"/>
          <a:chExt cx="0" cy="0"/>
        </a:xfrm>
      </p:grpSpPr>
      <p:sp>
        <p:nvSpPr>
          <p:cNvPr id="366" name="Shape 366"/>
          <p:cNvSpPr txBox="1"/>
          <p:nvPr/>
        </p:nvSpPr>
        <p:spPr>
          <a:xfrm>
            <a:off x="6477000" y="547687"/>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Ubuntu"/>
              <a:buNone/>
            </a:pPr>
            <a:r>
              <a:rPr b="0" i="0" lang="en-US" sz="1400" u="none">
                <a:solidFill>
                  <a:schemeClr val="lt1"/>
                </a:solidFill>
                <a:latin typeface="Ubuntu"/>
                <a:ea typeface="Ubuntu"/>
                <a:cs typeface="Ubuntu"/>
                <a:sym typeface="Ubuntu"/>
              </a:rPr>
              <a:t>MERKEZİ YERLEŞTİRME İLE ÖĞRENCİ ALAN </a:t>
            </a:r>
            <a:endParaRPr/>
          </a:p>
          <a:p>
            <a:pPr indent="0" lvl="0" marL="0" marR="0" rtl="0" algn="l">
              <a:lnSpc>
                <a:spcPct val="90000"/>
              </a:lnSpc>
              <a:spcBef>
                <a:spcPts val="0"/>
              </a:spcBef>
              <a:spcAft>
                <a:spcPts val="0"/>
              </a:spcAft>
              <a:buClr>
                <a:schemeClr val="lt1"/>
              </a:buClr>
              <a:buSzPts val="1400"/>
              <a:buFont typeface="Ubuntu"/>
              <a:buNone/>
            </a:pPr>
            <a:r>
              <a:rPr b="0" i="0" lang="en-US" sz="1400" u="none">
                <a:solidFill>
                  <a:schemeClr val="lt1"/>
                </a:solidFill>
                <a:latin typeface="Ubuntu"/>
                <a:ea typeface="Ubuntu"/>
                <a:cs typeface="Ubuntu"/>
                <a:sym typeface="Ubuntu"/>
              </a:rPr>
              <a:t>FEN VE SOSYAL BİLİMLER LİSESİ </a:t>
            </a:r>
            <a:endParaRPr/>
          </a:p>
        </p:txBody>
      </p:sp>
      <p:sp>
        <p:nvSpPr>
          <p:cNvPr id="367" name="Shape 367"/>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a:solidFill>
                  <a:srgbClr val="F2F2F2"/>
                </a:solidFill>
                <a:latin typeface="Ubuntu"/>
                <a:ea typeface="Ubuntu"/>
                <a:cs typeface="Ubuntu"/>
                <a:sym typeface="Ubuntu"/>
              </a:rPr>
              <a:t>İSTANBUL GENELİ</a:t>
            </a:r>
            <a:endParaRPr/>
          </a:p>
        </p:txBody>
      </p:sp>
      <p:sp>
        <p:nvSpPr>
          <p:cNvPr id="368" name="Shape 368"/>
          <p:cNvSpPr txBox="1"/>
          <p:nvPr/>
        </p:nvSpPr>
        <p:spPr>
          <a:xfrm>
            <a:off x="3886200" y="2908300"/>
            <a:ext cx="7213500" cy="1359000"/>
          </a:xfrm>
          <a:prstGeom prst="rect">
            <a:avLst/>
          </a:prstGeom>
          <a:noFill/>
          <a:ln>
            <a:noFill/>
          </a:ln>
        </p:spPr>
        <p:txBody>
          <a:bodyPr anchorCtr="0" anchor="ctr" bIns="0" lIns="278225" spcFirstLastPara="1" rIns="278225" wrap="square" tIns="0">
            <a:noAutofit/>
          </a:bodyPr>
          <a:lstStyle/>
          <a:p>
            <a:pPr indent="0" lvl="0" marL="0" marR="0" rtl="0" algn="l">
              <a:lnSpc>
                <a:spcPct val="100000"/>
              </a:lnSpc>
              <a:spcBef>
                <a:spcPts val="0"/>
              </a:spcBef>
              <a:spcAft>
                <a:spcPts val="0"/>
              </a:spcAft>
              <a:buClr>
                <a:schemeClr val="dk1"/>
              </a:buClr>
              <a:buSzPts val="1800"/>
              <a:buFont typeface="Ubuntu"/>
              <a:buNone/>
            </a:pPr>
            <a:r>
              <a:rPr b="0" i="0" lang="en-US" sz="1800" u="none">
                <a:solidFill>
                  <a:schemeClr val="dk1"/>
                </a:solidFill>
                <a:latin typeface="Ubuntu"/>
                <a:ea typeface="Ubuntu"/>
                <a:cs typeface="Ubuntu"/>
                <a:sym typeface="Ubuntu"/>
              </a:rPr>
              <a:t>Toplam Okul Sayısı  		:  15</a:t>
            </a:r>
            <a:endParaRPr/>
          </a:p>
          <a:p>
            <a:pPr indent="0" lvl="0" marL="0" marR="0" rtl="0" algn="l">
              <a:lnSpc>
                <a:spcPct val="100000"/>
              </a:lnSpc>
              <a:spcBef>
                <a:spcPts val="0"/>
              </a:spcBef>
              <a:spcAft>
                <a:spcPts val="0"/>
              </a:spcAft>
              <a:buClr>
                <a:schemeClr val="dk1"/>
              </a:buClr>
              <a:buSzPts val="1800"/>
              <a:buFont typeface="Ubuntu"/>
              <a:buNone/>
            </a:pPr>
            <a:r>
              <a:rPr b="0" i="0" lang="en-US" sz="1800" u="none">
                <a:solidFill>
                  <a:schemeClr val="dk1"/>
                </a:solidFill>
                <a:latin typeface="Ubuntu"/>
                <a:ea typeface="Ubuntu"/>
                <a:cs typeface="Ubuntu"/>
                <a:sym typeface="Ubuntu"/>
              </a:rPr>
              <a:t>Toplam Kontenjan Sayısı 		: 2.010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72" name="Shape 372"/>
        <p:cNvGrpSpPr/>
        <p:nvPr/>
      </p:nvGrpSpPr>
      <p:grpSpPr>
        <a:xfrm>
          <a:off x="0" y="0"/>
          <a:ext cx="0" cy="0"/>
          <a:chOff x="0" y="0"/>
          <a:chExt cx="0" cy="0"/>
        </a:xfrm>
      </p:grpSpPr>
      <p:sp>
        <p:nvSpPr>
          <p:cNvPr id="373" name="Shape 373"/>
          <p:cNvSpPr txBox="1"/>
          <p:nvPr/>
        </p:nvSpPr>
        <p:spPr>
          <a:xfrm>
            <a:off x="6477000" y="547687"/>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Ubuntu"/>
              <a:buNone/>
            </a:pPr>
            <a:r>
              <a:rPr b="0" i="0" lang="en-US" sz="1400" u="none">
                <a:solidFill>
                  <a:schemeClr val="lt1"/>
                </a:solidFill>
                <a:latin typeface="Ubuntu"/>
                <a:ea typeface="Ubuntu"/>
                <a:cs typeface="Ubuntu"/>
                <a:sym typeface="Ubuntu"/>
              </a:rPr>
              <a:t>MERKEZİ YERLEŞTİRME İLE ÖĞRENCİ ALAN </a:t>
            </a:r>
            <a:endParaRPr/>
          </a:p>
          <a:p>
            <a:pPr indent="0" lvl="0" marL="0" marR="0" rtl="0" algn="l">
              <a:lnSpc>
                <a:spcPct val="90000"/>
              </a:lnSpc>
              <a:spcBef>
                <a:spcPts val="0"/>
              </a:spcBef>
              <a:spcAft>
                <a:spcPts val="0"/>
              </a:spcAft>
              <a:buClr>
                <a:schemeClr val="lt1"/>
              </a:buClr>
              <a:buSzPts val="1400"/>
              <a:buFont typeface="Ubuntu"/>
              <a:buNone/>
            </a:pPr>
            <a:r>
              <a:rPr b="0" i="0" lang="en-US" sz="1400" u="none">
                <a:solidFill>
                  <a:schemeClr val="lt1"/>
                </a:solidFill>
                <a:latin typeface="Ubuntu"/>
                <a:ea typeface="Ubuntu"/>
                <a:cs typeface="Ubuntu"/>
                <a:sym typeface="Ubuntu"/>
              </a:rPr>
              <a:t>ÖZEL PROGRAM VE PROJE UYGULAYAN ANADOLU LİSELERİ</a:t>
            </a:r>
            <a:endParaRPr/>
          </a:p>
        </p:txBody>
      </p:sp>
      <p:sp>
        <p:nvSpPr>
          <p:cNvPr id="374" name="Shape 374"/>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a:solidFill>
                  <a:srgbClr val="F2F2F2"/>
                </a:solidFill>
                <a:latin typeface="Ubuntu"/>
                <a:ea typeface="Ubuntu"/>
                <a:cs typeface="Ubuntu"/>
                <a:sym typeface="Ubuntu"/>
              </a:rPr>
              <a:t>İSTANBUL GENELİ</a:t>
            </a:r>
            <a:endParaRPr/>
          </a:p>
        </p:txBody>
      </p:sp>
      <p:sp>
        <p:nvSpPr>
          <p:cNvPr id="375" name="Shape 375"/>
          <p:cNvSpPr txBox="1"/>
          <p:nvPr/>
        </p:nvSpPr>
        <p:spPr>
          <a:xfrm>
            <a:off x="3886200" y="2908300"/>
            <a:ext cx="7213500" cy="1359000"/>
          </a:xfrm>
          <a:prstGeom prst="rect">
            <a:avLst/>
          </a:prstGeom>
          <a:noFill/>
          <a:ln>
            <a:noFill/>
          </a:ln>
        </p:spPr>
        <p:txBody>
          <a:bodyPr anchorCtr="0" anchor="ctr" bIns="0" lIns="278225" spcFirstLastPara="1" rIns="278225" wrap="square" tIns="0">
            <a:noAutofit/>
          </a:bodyPr>
          <a:lstStyle/>
          <a:p>
            <a:pPr indent="0" lvl="0" marL="0" marR="0" rtl="0" algn="l">
              <a:lnSpc>
                <a:spcPct val="100000"/>
              </a:lnSpc>
              <a:spcBef>
                <a:spcPts val="0"/>
              </a:spcBef>
              <a:spcAft>
                <a:spcPts val="0"/>
              </a:spcAft>
              <a:buClr>
                <a:schemeClr val="dk1"/>
              </a:buClr>
              <a:buSzPts val="1800"/>
              <a:buFont typeface="Ubuntu"/>
              <a:buNone/>
            </a:pPr>
            <a:r>
              <a:rPr b="0" i="0" lang="en-US" sz="1800" u="none">
                <a:solidFill>
                  <a:schemeClr val="dk1"/>
                </a:solidFill>
                <a:latin typeface="Ubuntu"/>
                <a:ea typeface="Ubuntu"/>
                <a:cs typeface="Ubuntu"/>
                <a:sym typeface="Ubuntu"/>
              </a:rPr>
              <a:t>Toplam Okul Sayısı  		:  75</a:t>
            </a:r>
            <a:endParaRPr/>
          </a:p>
          <a:p>
            <a:pPr indent="0" lvl="0" marL="0" marR="0" rtl="0" algn="l">
              <a:lnSpc>
                <a:spcPct val="100000"/>
              </a:lnSpc>
              <a:spcBef>
                <a:spcPts val="0"/>
              </a:spcBef>
              <a:spcAft>
                <a:spcPts val="0"/>
              </a:spcAft>
              <a:buClr>
                <a:schemeClr val="dk1"/>
              </a:buClr>
              <a:buSzPts val="1800"/>
              <a:buFont typeface="Ubuntu"/>
              <a:buNone/>
            </a:pPr>
            <a:r>
              <a:rPr b="0" i="0" lang="en-US" sz="1800" u="none">
                <a:solidFill>
                  <a:schemeClr val="dk1"/>
                </a:solidFill>
                <a:latin typeface="Ubuntu"/>
                <a:ea typeface="Ubuntu"/>
                <a:cs typeface="Ubuntu"/>
                <a:sym typeface="Ubuntu"/>
              </a:rPr>
              <a:t>Toplam Kontenjan Sayısı 		: 12.040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79" name="Shape 379"/>
        <p:cNvGrpSpPr/>
        <p:nvPr/>
      </p:nvGrpSpPr>
      <p:grpSpPr>
        <a:xfrm>
          <a:off x="0" y="0"/>
          <a:ext cx="0" cy="0"/>
          <a:chOff x="0" y="0"/>
          <a:chExt cx="0" cy="0"/>
        </a:xfrm>
      </p:grpSpPr>
      <p:sp>
        <p:nvSpPr>
          <p:cNvPr id="380" name="Shape 380"/>
          <p:cNvSpPr txBox="1"/>
          <p:nvPr/>
        </p:nvSpPr>
        <p:spPr>
          <a:xfrm>
            <a:off x="6477000" y="547687"/>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Ubuntu"/>
              <a:buNone/>
            </a:pPr>
            <a:r>
              <a:rPr b="0" i="0" lang="en-US" sz="1400" u="none">
                <a:solidFill>
                  <a:schemeClr val="lt1"/>
                </a:solidFill>
                <a:latin typeface="Ubuntu"/>
                <a:ea typeface="Ubuntu"/>
                <a:cs typeface="Ubuntu"/>
                <a:sym typeface="Ubuntu"/>
              </a:rPr>
              <a:t>MERKEZİ YERLEŞTİRME İLE ÖĞRENCİ ALAN ÖZEL PROGRAM VE PROJE UYGULAYAN ANADOLU İMAM HATİP LİSELERİ</a:t>
            </a:r>
            <a:endParaRPr/>
          </a:p>
        </p:txBody>
      </p:sp>
      <p:sp>
        <p:nvSpPr>
          <p:cNvPr id="381" name="Shape 381"/>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a:solidFill>
                  <a:srgbClr val="F2F2F2"/>
                </a:solidFill>
                <a:latin typeface="Ubuntu"/>
                <a:ea typeface="Ubuntu"/>
                <a:cs typeface="Ubuntu"/>
                <a:sym typeface="Ubuntu"/>
              </a:rPr>
              <a:t>İSTANBUL GENELİ</a:t>
            </a:r>
            <a:endParaRPr/>
          </a:p>
        </p:txBody>
      </p:sp>
      <p:sp>
        <p:nvSpPr>
          <p:cNvPr id="382" name="Shape 382"/>
          <p:cNvSpPr txBox="1"/>
          <p:nvPr/>
        </p:nvSpPr>
        <p:spPr>
          <a:xfrm>
            <a:off x="3886200" y="2908300"/>
            <a:ext cx="7213500" cy="1359000"/>
          </a:xfrm>
          <a:prstGeom prst="rect">
            <a:avLst/>
          </a:prstGeom>
          <a:noFill/>
          <a:ln>
            <a:noFill/>
          </a:ln>
        </p:spPr>
        <p:txBody>
          <a:bodyPr anchorCtr="0" anchor="ctr" bIns="0" lIns="278225" spcFirstLastPara="1" rIns="278225" wrap="square" tIns="0">
            <a:noAutofit/>
          </a:bodyPr>
          <a:lstStyle/>
          <a:p>
            <a:pPr indent="0" lvl="0" marL="0" marR="0" rtl="0" algn="l">
              <a:lnSpc>
                <a:spcPct val="100000"/>
              </a:lnSpc>
              <a:spcBef>
                <a:spcPts val="0"/>
              </a:spcBef>
              <a:spcAft>
                <a:spcPts val="0"/>
              </a:spcAft>
              <a:buClr>
                <a:schemeClr val="dk1"/>
              </a:buClr>
              <a:buSzPts val="1800"/>
              <a:buFont typeface="Ubuntu"/>
              <a:buNone/>
            </a:pPr>
            <a:r>
              <a:rPr b="0" i="0" lang="en-US" sz="1800" u="none">
                <a:solidFill>
                  <a:schemeClr val="dk1"/>
                </a:solidFill>
                <a:latin typeface="Ubuntu"/>
                <a:ea typeface="Ubuntu"/>
                <a:cs typeface="Ubuntu"/>
                <a:sym typeface="Ubuntu"/>
              </a:rPr>
              <a:t>Toplam Okul Sayısı  		:  55</a:t>
            </a:r>
            <a:endParaRPr/>
          </a:p>
          <a:p>
            <a:pPr indent="0" lvl="0" marL="0" marR="0" rtl="0" algn="l">
              <a:lnSpc>
                <a:spcPct val="100000"/>
              </a:lnSpc>
              <a:spcBef>
                <a:spcPts val="0"/>
              </a:spcBef>
              <a:spcAft>
                <a:spcPts val="0"/>
              </a:spcAft>
              <a:buClr>
                <a:schemeClr val="dk1"/>
              </a:buClr>
              <a:buSzPts val="1800"/>
              <a:buFont typeface="Ubuntu"/>
              <a:buNone/>
            </a:pPr>
            <a:r>
              <a:rPr b="0" i="0" lang="en-US" sz="1800" u="none">
                <a:solidFill>
                  <a:schemeClr val="dk1"/>
                </a:solidFill>
                <a:latin typeface="Ubuntu"/>
                <a:ea typeface="Ubuntu"/>
                <a:cs typeface="Ubuntu"/>
                <a:sym typeface="Ubuntu"/>
              </a:rPr>
              <a:t>Toplam Kontenjan Sayısı 		: 5.430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86" name="Shape 386"/>
        <p:cNvGrpSpPr/>
        <p:nvPr/>
      </p:nvGrpSpPr>
      <p:grpSpPr>
        <a:xfrm>
          <a:off x="0" y="0"/>
          <a:ext cx="0" cy="0"/>
          <a:chOff x="0" y="0"/>
          <a:chExt cx="0" cy="0"/>
        </a:xfrm>
      </p:grpSpPr>
      <p:sp>
        <p:nvSpPr>
          <p:cNvPr id="387" name="Shape 387"/>
          <p:cNvSpPr txBox="1"/>
          <p:nvPr/>
        </p:nvSpPr>
        <p:spPr>
          <a:xfrm>
            <a:off x="6477000" y="547687"/>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Ubuntu"/>
              <a:buNone/>
            </a:pPr>
            <a:r>
              <a:rPr b="0" i="0" lang="en-US" sz="1400" u="none">
                <a:solidFill>
                  <a:schemeClr val="lt1"/>
                </a:solidFill>
                <a:latin typeface="Ubuntu"/>
                <a:ea typeface="Ubuntu"/>
                <a:cs typeface="Ubuntu"/>
                <a:sym typeface="Ubuntu"/>
              </a:rPr>
              <a:t>MERKEZİ YERLEŞTİRME İLE ÖĞRENCİ ALAN ÖZEL PROGRAM VE PROJE UYGULAYAN MESLEKİ VE TEKNİK ANADOLU LİSELERİ</a:t>
            </a:r>
            <a:endParaRPr/>
          </a:p>
        </p:txBody>
      </p:sp>
      <p:sp>
        <p:nvSpPr>
          <p:cNvPr id="388" name="Shape 388"/>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a:solidFill>
                  <a:srgbClr val="F2F2F2"/>
                </a:solidFill>
                <a:latin typeface="Ubuntu"/>
                <a:ea typeface="Ubuntu"/>
                <a:cs typeface="Ubuntu"/>
                <a:sym typeface="Ubuntu"/>
              </a:rPr>
              <a:t>İSTANBUL GENELİ</a:t>
            </a:r>
            <a:endParaRPr/>
          </a:p>
        </p:txBody>
      </p:sp>
      <p:sp>
        <p:nvSpPr>
          <p:cNvPr id="389" name="Shape 389"/>
          <p:cNvSpPr txBox="1"/>
          <p:nvPr/>
        </p:nvSpPr>
        <p:spPr>
          <a:xfrm>
            <a:off x="3886200" y="2908300"/>
            <a:ext cx="7213500" cy="1359000"/>
          </a:xfrm>
          <a:prstGeom prst="rect">
            <a:avLst/>
          </a:prstGeom>
          <a:noFill/>
          <a:ln>
            <a:noFill/>
          </a:ln>
        </p:spPr>
        <p:txBody>
          <a:bodyPr anchorCtr="0" anchor="ctr" bIns="0" lIns="278225" spcFirstLastPara="1" rIns="278225" wrap="square" tIns="0">
            <a:noAutofit/>
          </a:bodyPr>
          <a:lstStyle/>
          <a:p>
            <a:pPr indent="0" lvl="0" marL="0" marR="0" rtl="0" algn="l">
              <a:lnSpc>
                <a:spcPct val="100000"/>
              </a:lnSpc>
              <a:spcBef>
                <a:spcPts val="0"/>
              </a:spcBef>
              <a:spcAft>
                <a:spcPts val="0"/>
              </a:spcAft>
              <a:buClr>
                <a:schemeClr val="dk1"/>
              </a:buClr>
              <a:buSzPts val="1800"/>
              <a:buFont typeface="Ubuntu"/>
              <a:buNone/>
            </a:pPr>
            <a:r>
              <a:rPr b="0" i="0" lang="en-US" sz="1800" u="none">
                <a:solidFill>
                  <a:schemeClr val="dk1"/>
                </a:solidFill>
                <a:latin typeface="Ubuntu"/>
                <a:ea typeface="Ubuntu"/>
                <a:cs typeface="Ubuntu"/>
                <a:sym typeface="Ubuntu"/>
              </a:rPr>
              <a:t>Toplam Okul Sayısı  		:  83</a:t>
            </a:r>
            <a:endParaRPr/>
          </a:p>
          <a:p>
            <a:pPr indent="0" lvl="0" marL="0" marR="0" rtl="0" algn="l">
              <a:lnSpc>
                <a:spcPct val="100000"/>
              </a:lnSpc>
              <a:spcBef>
                <a:spcPts val="0"/>
              </a:spcBef>
              <a:spcAft>
                <a:spcPts val="0"/>
              </a:spcAft>
              <a:buClr>
                <a:schemeClr val="dk1"/>
              </a:buClr>
              <a:buSzPts val="1800"/>
              <a:buFont typeface="Ubuntu"/>
              <a:buNone/>
            </a:pPr>
            <a:r>
              <a:rPr b="0" i="0" lang="en-US" sz="1800" u="none">
                <a:solidFill>
                  <a:schemeClr val="dk1"/>
                </a:solidFill>
                <a:latin typeface="Ubuntu"/>
                <a:ea typeface="Ubuntu"/>
                <a:cs typeface="Ubuntu"/>
                <a:sym typeface="Ubuntu"/>
              </a:rPr>
              <a:t>Toplam Kontenjan Sayısı 		: 4.200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93" name="Shape 393"/>
        <p:cNvGrpSpPr/>
        <p:nvPr/>
      </p:nvGrpSpPr>
      <p:grpSpPr>
        <a:xfrm>
          <a:off x="0" y="0"/>
          <a:ext cx="0" cy="0"/>
          <a:chOff x="0" y="0"/>
          <a:chExt cx="0" cy="0"/>
        </a:xfrm>
      </p:grpSpPr>
      <p:sp>
        <p:nvSpPr>
          <p:cNvPr id="394" name="Shape 39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TERCİH İŞLEMLERİNDE</a:t>
            </a:r>
            <a:endParaRPr/>
          </a:p>
          <a:p>
            <a:pPr indent="0" lvl="0" marL="0" marR="0" rtl="0" algn="ctr">
              <a:lnSpc>
                <a:spcPct val="90000"/>
              </a:lnSpc>
              <a:spcBef>
                <a:spcPts val="100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DİKKAT EDİLECEK NOKTALAR</a:t>
            </a:r>
            <a:endParaRPr b="0" i="0" sz="2400" u="none">
              <a:solidFill>
                <a:srgbClr val="51252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Calibri"/>
                <a:ea typeface="Calibri"/>
                <a:cs typeface="Calibri"/>
                <a:sym typeface="Calibri"/>
              </a:rPr>
              <a:t>- Merkezi tercih işlemi yapılabilmesi için öncelikle mahalli tercih işlemi yapılır.</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Calibri"/>
                <a:ea typeface="Calibri"/>
                <a:cs typeface="Calibri"/>
                <a:sym typeface="Calibri"/>
              </a:rPr>
              <a:t>- Mahalli tercihlerde kayıt alanı, komşu kayıt alanı ve kayıt alanı dışı dikkate alınarak tercih bildirimi yapılır. </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Calibri"/>
                <a:ea typeface="Calibri"/>
                <a:cs typeface="Calibri"/>
                <a:sym typeface="Calibri"/>
              </a:rPr>
              <a:t>- Öğrencinin yüzdelik dilimi göz önünde bulundurularak gitmek istediği okullardan en fazla 5 tane seçim yapılır.</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Calibri"/>
                <a:ea typeface="Calibri"/>
                <a:cs typeface="Calibri"/>
                <a:sym typeface="Calibri"/>
              </a:rPr>
              <a:t>- Merkezi tercih işlemlerinde  sıralama yapılırken yüzdelik dilim küçükten büyüğe doğru yapılması  istediğiniz okullara yerleşme şansınızı  artıracaktır.</a:t>
            </a:r>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Calibri"/>
              <a:ea typeface="Calibri"/>
              <a:cs typeface="Calibri"/>
              <a:sym typeface="Calibri"/>
            </a:endParaRPr>
          </a:p>
        </p:txBody>
      </p:sp>
      <p:sp>
        <p:nvSpPr>
          <p:cNvPr id="395" name="Shape 395"/>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99" name="Shape 399"/>
        <p:cNvGrpSpPr/>
        <p:nvPr/>
      </p:nvGrpSpPr>
      <p:grpSpPr>
        <a:xfrm>
          <a:off x="0" y="0"/>
          <a:ext cx="0" cy="0"/>
          <a:chOff x="0" y="0"/>
          <a:chExt cx="0" cy="0"/>
        </a:xfrm>
      </p:grpSpPr>
      <p:sp>
        <p:nvSpPr>
          <p:cNvPr id="400" name="Shape 40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İl Milli Eğitim Müdürlüğümüz Tarafından Tüm İlçelerde Olmak Üzere </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İl Genelinde Tercih Danışmanlığı Konusunda Bakanlığımızca Eğitim Verilmiş </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Uzman Öğretmen / Rehber Öğretmen ve İdarecilerden Oluşturulan </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Tercih Danışma Komisyonlarından Tercih Danışmanlık Hizmeti Alabilirsiniz.</a:t>
            </a:r>
            <a:endParaRPr/>
          </a:p>
          <a:p>
            <a:pPr indent="0" lvl="0" marL="0" marR="0" rtl="0" algn="ctr">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İl Dışında Olsanız Bile Bulunduğunuz Bölge İl / İlçe Milli Eğitim Müdürlükleri </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Tarafından Oluşturulan Tercih Danışma Komisyonlarından </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Tercih Danışmanlık Hizmeti Alabilirsiniz.</a:t>
            </a:r>
            <a:endParaRPr/>
          </a:p>
        </p:txBody>
      </p:sp>
      <p:sp>
        <p:nvSpPr>
          <p:cNvPr id="401" name="Shape 401"/>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a:solidFill>
                  <a:srgbClr val="F2F2F2"/>
                </a:solidFill>
                <a:latin typeface="Ubuntu"/>
                <a:ea typeface="Ubuntu"/>
                <a:cs typeface="Ubuntu"/>
                <a:sym typeface="Ubuntu"/>
              </a:rPr>
              <a:t>2018 LGS TERCİH SÜRECİ</a:t>
            </a:r>
            <a:endParaRPr/>
          </a:p>
        </p:txBody>
      </p:sp>
      <p:sp>
        <p:nvSpPr>
          <p:cNvPr id="402" name="Shape 402"/>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06" name="Shape 406"/>
        <p:cNvGrpSpPr/>
        <p:nvPr/>
      </p:nvGrpSpPr>
      <p:grpSpPr>
        <a:xfrm>
          <a:off x="0" y="0"/>
          <a:ext cx="0" cy="0"/>
          <a:chOff x="0" y="0"/>
          <a:chExt cx="0" cy="0"/>
        </a:xfrm>
      </p:grpSpPr>
      <p:sp>
        <p:nvSpPr>
          <p:cNvPr id="407" name="Shape 40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2400"/>
              <a:buFont typeface="Arial"/>
              <a:buNone/>
            </a:pPr>
            <a:r>
              <a:t/>
            </a:r>
            <a:endParaRPr b="0" i="0" sz="2400" u="none">
              <a:solidFill>
                <a:srgbClr val="512521"/>
              </a:solidFill>
              <a:latin typeface="Ubuntu"/>
              <a:ea typeface="Ubuntu"/>
              <a:cs typeface="Ubuntu"/>
              <a:sym typeface="Ubuntu"/>
            </a:endParaRPr>
          </a:p>
          <a:p>
            <a:pPr indent="0" lvl="0" marL="0" marR="0" rtl="0" algn="ctr">
              <a:lnSpc>
                <a:spcPct val="90000"/>
              </a:lnSpc>
              <a:spcBef>
                <a:spcPts val="100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TERCİH SÜREÇLERİ İLE İLGİLİ TÜM DUYURULARA</a:t>
            </a:r>
            <a:endParaRPr/>
          </a:p>
          <a:p>
            <a:pPr indent="0" lvl="0" marL="0" marR="0" rtl="0" algn="ctr">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sng">
                <a:solidFill>
                  <a:schemeClr val="hlink"/>
                </a:solidFill>
                <a:latin typeface="Calibri"/>
                <a:ea typeface="Calibri"/>
                <a:cs typeface="Calibri"/>
                <a:sym typeface="Calibri"/>
                <a:hlinkClick r:id="rId4"/>
              </a:rPr>
              <a:t>http://www.meb.gov.tr</a:t>
            </a:r>
            <a:endParaRPr/>
          </a:p>
          <a:p>
            <a:pPr indent="0" lvl="0" marL="0" marR="0" rtl="0" algn="ctr">
              <a:lnSpc>
                <a:spcPct val="90000"/>
              </a:lnSpc>
              <a:spcBef>
                <a:spcPts val="1000"/>
              </a:spcBef>
              <a:spcAft>
                <a:spcPts val="0"/>
              </a:spcAft>
              <a:buClr>
                <a:schemeClr val="dk1"/>
              </a:buClr>
              <a:buSzPts val="1800"/>
              <a:buFont typeface="Arial"/>
              <a:buNone/>
            </a:pPr>
            <a:r>
              <a:rPr b="0" i="0" lang="en-US" sz="1800" u="sng">
                <a:solidFill>
                  <a:schemeClr val="hlink"/>
                </a:solidFill>
                <a:latin typeface="Calibri"/>
                <a:ea typeface="Calibri"/>
                <a:cs typeface="Calibri"/>
                <a:sym typeface="Calibri"/>
                <a:hlinkClick r:id="rId5"/>
              </a:rPr>
              <a:t>https://e-okul.meb.gov.tr</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İnternet adreslerinden ulaşılabilir.</a:t>
            </a:r>
            <a:endParaRPr/>
          </a:p>
        </p:txBody>
      </p:sp>
      <p:sp>
        <p:nvSpPr>
          <p:cNvPr id="408" name="Shape 408"/>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a:solidFill>
                  <a:srgbClr val="F2F2F2"/>
                </a:solidFill>
                <a:latin typeface="Ubuntu"/>
                <a:ea typeface="Ubuntu"/>
                <a:cs typeface="Ubuntu"/>
                <a:sym typeface="Ubuntu"/>
              </a:rPr>
              <a:t>2018 LGS TERCİH SÜRECİ</a:t>
            </a:r>
            <a:endParaRPr/>
          </a:p>
        </p:txBody>
      </p:sp>
      <p:sp>
        <p:nvSpPr>
          <p:cNvPr id="409" name="Shape 409"/>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13" name="Shape 413"/>
        <p:cNvGrpSpPr/>
        <p:nvPr/>
      </p:nvGrpSpPr>
      <p:grpSpPr>
        <a:xfrm>
          <a:off x="0" y="0"/>
          <a:ext cx="0" cy="0"/>
          <a:chOff x="0" y="0"/>
          <a:chExt cx="0" cy="0"/>
        </a:xfrm>
      </p:grpSpPr>
      <p:sp>
        <p:nvSpPr>
          <p:cNvPr id="414" name="Shape 41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t/>
            </a:r>
            <a:endParaRPr b="0" i="0" sz="2400" u="none">
              <a:solidFill>
                <a:srgbClr val="512521"/>
              </a:solidFill>
              <a:latin typeface="Ubuntu"/>
              <a:ea typeface="Ubuntu"/>
              <a:cs typeface="Ubuntu"/>
              <a:sym typeface="Ubuntu"/>
            </a:endParaRPr>
          </a:p>
          <a:p>
            <a:pPr indent="0" lvl="0" marL="0" marR="0" rtl="0" algn="ctr">
              <a:lnSpc>
                <a:spcPct val="90000"/>
              </a:lnSpc>
              <a:spcBef>
                <a:spcPts val="100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İlimiz Genelinde Tüm Ortaöğretim Kurumlarının Bilgilerine,</a:t>
            </a:r>
            <a:endParaRPr/>
          </a:p>
          <a:p>
            <a:pPr indent="0" lvl="0" marL="0" marR="0" rtl="0" algn="ctr">
              <a:lnSpc>
                <a:spcPct val="90000"/>
              </a:lnSpc>
              <a:spcBef>
                <a:spcPts val="1000"/>
              </a:spcBef>
              <a:spcAft>
                <a:spcPts val="0"/>
              </a:spcAft>
              <a:buClr>
                <a:schemeClr val="dk1"/>
              </a:buClr>
              <a:buSzPts val="2400"/>
              <a:buFont typeface="Arial"/>
              <a:buNone/>
            </a:pPr>
            <a:r>
              <a:t/>
            </a:r>
            <a:endParaRPr b="0" i="0" sz="2400" u="none">
              <a:solidFill>
                <a:srgbClr val="51252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İlimiz Genelinde Oluşturulan Tercih Danışmanlık Merkezi Bilgilerine Öncelikle İlimiz</a:t>
            </a:r>
            <a:endParaRPr/>
          </a:p>
          <a:p>
            <a:pPr indent="0" lvl="0" marL="0" marR="0" rtl="0" algn="ctr">
              <a:lnSpc>
                <a:spcPct val="90000"/>
              </a:lnSpc>
              <a:spcBef>
                <a:spcPts val="1000"/>
              </a:spcBef>
              <a:spcAft>
                <a:spcPts val="0"/>
              </a:spcAft>
              <a:buClr>
                <a:schemeClr val="dk1"/>
              </a:buClr>
              <a:buSzPts val="1800"/>
              <a:buFont typeface="Arial"/>
              <a:buNone/>
            </a:pPr>
            <a:r>
              <a:rPr b="0" i="0" lang="en-US" sz="1800" u="sng">
                <a:solidFill>
                  <a:schemeClr val="hlink"/>
                </a:solidFill>
                <a:latin typeface="Calibri"/>
                <a:ea typeface="Calibri"/>
                <a:cs typeface="Calibri"/>
                <a:sym typeface="Calibri"/>
                <a:hlinkClick r:id="rId4"/>
              </a:rPr>
              <a:t>https://istanbul.meb.gov.tr/</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İnternet adresinden,</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Ayrıca Tüm İlçe Milli Eğitim Müdürlükleri İle </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İlçe Rehberlik ve Araştırma Merkezleri Müdürlükleri,</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Tüm Ortaokul / İmam Hatip Ortaokulu Müdürlükleri İnternet Adreslerinden Ulaşabilirsiniz. </a:t>
            </a:r>
            <a:endParaRPr/>
          </a:p>
        </p:txBody>
      </p:sp>
      <p:sp>
        <p:nvSpPr>
          <p:cNvPr id="415" name="Shape 415"/>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a:solidFill>
                  <a:srgbClr val="F2F2F2"/>
                </a:solidFill>
                <a:latin typeface="Ubuntu"/>
                <a:ea typeface="Ubuntu"/>
                <a:cs typeface="Ubuntu"/>
                <a:sym typeface="Ubuntu"/>
              </a:rPr>
              <a:t>2018 LGS TERCİH SÜRECİ</a:t>
            </a:r>
            <a:endParaRPr/>
          </a:p>
        </p:txBody>
      </p:sp>
      <p:sp>
        <p:nvSpPr>
          <p:cNvPr id="416" name="Shape 416"/>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13" name="Shape 113"/>
        <p:cNvGrpSpPr/>
        <p:nvPr/>
      </p:nvGrpSpPr>
      <p:grpSpPr>
        <a:xfrm>
          <a:off x="0" y="0"/>
          <a:ext cx="0" cy="0"/>
          <a:chOff x="0" y="0"/>
          <a:chExt cx="0" cy="0"/>
        </a:xfrm>
      </p:grpSpPr>
      <p:sp>
        <p:nvSpPr>
          <p:cNvPr id="114" name="Shape 11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Başvuru işlemlerini;</a:t>
            </a:r>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Mezun olduğu Ortaokul/İmam Hatip Ortaokulu veya </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En yakın herhangi bir Ortaokul/İmam Hatip Ortaokulu Müdürlüğünden</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başvurularını ONAYLATTIRIP, Okul Müdürlüğünden imza ve mühürlü </a:t>
            </a:r>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bir örneği alınarak tamamlanacaktır.</a:t>
            </a:r>
            <a:endParaRPr/>
          </a:p>
          <a:p>
            <a:pPr indent="0" lvl="0" marL="0" marR="0" rtl="0" algn="ctr">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Ortaokul /İmam Hatip Ortaokulu Müdürlükleri Onay işlemlerini;</a:t>
            </a:r>
            <a:endParaRPr b="0" i="0" sz="1800" u="none">
              <a:solidFill>
                <a:schemeClr val="dk1"/>
              </a:solidFill>
              <a:latin typeface="Ubuntu"/>
              <a:ea typeface="Ubuntu"/>
              <a:cs typeface="Ubuntu"/>
              <a:sym typeface="Ubuntu"/>
            </a:endParaRPr>
          </a:p>
          <a:p>
            <a:pPr indent="0" lvl="0" marL="0" marR="0" rtl="0" algn="ctr">
              <a:lnSpc>
                <a:spcPct val="90000"/>
              </a:lnSpc>
              <a:spcBef>
                <a:spcPts val="1000"/>
              </a:spcBef>
              <a:spcAft>
                <a:spcPts val="0"/>
              </a:spcAft>
              <a:buClr>
                <a:schemeClr val="dk1"/>
              </a:buClr>
              <a:buSzPts val="1800"/>
              <a:buFont typeface="Arial"/>
              <a:buNone/>
            </a:pPr>
            <a:r>
              <a:rPr b="0" i="0" lang="en-US" sz="1800" u="sng">
                <a:solidFill>
                  <a:schemeClr val="dk1"/>
                </a:solidFill>
                <a:latin typeface="Ubuntu"/>
                <a:ea typeface="Ubuntu"/>
                <a:cs typeface="Ubuntu"/>
                <a:sym typeface="Ubuntu"/>
              </a:rPr>
              <a:t>öğrenci velisinin okul müdürlüğüne giderek </a:t>
            </a:r>
            <a:r>
              <a:rPr b="0" i="0" lang="en-US" sz="1800" u="none">
                <a:solidFill>
                  <a:schemeClr val="dk1"/>
                </a:solidFill>
                <a:latin typeface="Ubuntu"/>
                <a:ea typeface="Ubuntu"/>
                <a:cs typeface="Ubuntu"/>
                <a:sym typeface="Ubuntu"/>
              </a:rPr>
              <a:t>başvurusu ile tamamlanacaktır.</a:t>
            </a:r>
            <a:endParaRPr b="0" i="0" sz="1800" u="none">
              <a:solidFill>
                <a:schemeClr val="dk1"/>
              </a:solidFill>
              <a:latin typeface="Ubuntu"/>
              <a:ea typeface="Ubuntu"/>
              <a:cs typeface="Ubuntu"/>
              <a:sym typeface="Ubuntu"/>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
        <p:nvSpPr>
          <p:cNvPr id="115" name="Shape 115"/>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GENEL AÇIKLAMALAR</a:t>
            </a:r>
            <a:endParaRPr/>
          </a:p>
        </p:txBody>
      </p:sp>
      <p:sp>
        <p:nvSpPr>
          <p:cNvPr id="116" name="Shape 116"/>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20" name="Shape 120"/>
        <p:cNvGrpSpPr/>
        <p:nvPr/>
      </p:nvGrpSpPr>
      <p:grpSpPr>
        <a:xfrm>
          <a:off x="0" y="0"/>
          <a:ext cx="0" cy="0"/>
          <a:chOff x="0" y="0"/>
          <a:chExt cx="0" cy="0"/>
        </a:xfrm>
      </p:grpSpPr>
      <p:sp>
        <p:nvSpPr>
          <p:cNvPr id="121" name="Shape 121"/>
          <p:cNvSpPr txBox="1"/>
          <p:nvPr>
            <p:ph idx="1" type="body"/>
          </p:nvPr>
        </p:nvSpPr>
        <p:spPr>
          <a:xfrm>
            <a:off x="838200" y="1905000"/>
            <a:ext cx="10515600" cy="42720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Ortaöğretim kurumlarına yerleştirilme </a:t>
            </a:r>
            <a:endParaRPr/>
          </a:p>
          <a:p>
            <a:pPr indent="0" lvl="0" marL="0" marR="0" rtl="0" algn="ctr">
              <a:lnSpc>
                <a:spcPct val="90000"/>
              </a:lnSpc>
              <a:spcBef>
                <a:spcPts val="100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başvurusunda aranan genel şartlar</a:t>
            </a:r>
            <a:endParaRPr b="0" i="0" sz="2400" u="none">
              <a:solidFill>
                <a:srgbClr val="51252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100000"/>
              </a:lnSpc>
              <a:spcBef>
                <a:spcPts val="100"/>
              </a:spcBef>
              <a:spcAft>
                <a:spcPts val="0"/>
              </a:spcAft>
              <a:buClr>
                <a:schemeClr val="dk1"/>
              </a:buClr>
              <a:buSzPts val="1800"/>
              <a:buFont typeface="Calibri"/>
              <a:buAutoNum type="arabicPeriod"/>
            </a:pPr>
            <a:r>
              <a:rPr b="0" i="0" lang="en-US" sz="1800" u="none">
                <a:solidFill>
                  <a:schemeClr val="dk1"/>
                </a:solidFill>
                <a:latin typeface="Ubuntu"/>
                <a:ea typeface="Ubuntu"/>
                <a:cs typeface="Ubuntu"/>
                <a:sym typeface="Ubuntu"/>
              </a:rPr>
              <a:t>2017–2018 eğitim-öğretim yılında ortaokul veya imam hatip ortaokulu 8’inci sınıfını başarıyla tamamlamış, veya Açık Öğretim  Ortaokulundan mezun durumda olmak,</a:t>
            </a:r>
            <a:endParaRPr/>
          </a:p>
          <a:p>
            <a:pPr indent="0" lvl="0" marL="0" marR="0" rtl="0" algn="l">
              <a:lnSpc>
                <a:spcPct val="100000"/>
              </a:lnSpc>
              <a:spcBef>
                <a:spcPts val="1100"/>
              </a:spcBef>
              <a:spcAft>
                <a:spcPts val="0"/>
              </a:spcAft>
              <a:buClr>
                <a:schemeClr val="dk1"/>
              </a:buClr>
              <a:buSzPts val="1800"/>
              <a:buFont typeface="Calibri"/>
              <a:buAutoNum type="arabicPeriod"/>
            </a:pPr>
            <a:r>
              <a:rPr b="0" i="0" lang="en-US" sz="1800" u="none">
                <a:solidFill>
                  <a:schemeClr val="dk1"/>
                </a:solidFill>
                <a:latin typeface="Ubuntu"/>
                <a:ea typeface="Ubuntu"/>
                <a:cs typeface="Ubuntu"/>
                <a:sym typeface="Ubuntu"/>
              </a:rPr>
              <a:t>Sınavla öğrenci alan okullar için Merkezi Sınav Puanına sahip olmak,</a:t>
            </a:r>
            <a:endParaRPr/>
          </a:p>
          <a:p>
            <a:pPr indent="0" lvl="0" marL="0" marR="0" rtl="0" algn="l">
              <a:lnSpc>
                <a:spcPct val="100000"/>
              </a:lnSpc>
              <a:spcBef>
                <a:spcPts val="1100"/>
              </a:spcBef>
              <a:spcAft>
                <a:spcPts val="0"/>
              </a:spcAft>
              <a:buClr>
                <a:schemeClr val="dk1"/>
              </a:buClr>
              <a:buSzPts val="1800"/>
              <a:buFont typeface="Calibri"/>
              <a:buAutoNum type="arabicPeriod"/>
            </a:pPr>
            <a:r>
              <a:rPr b="0" i="0" lang="en-US" sz="1800" u="none">
                <a:solidFill>
                  <a:schemeClr val="dk1"/>
                </a:solidFill>
                <a:latin typeface="Ubuntu"/>
                <a:ea typeface="Ubuntu"/>
                <a:cs typeface="Ubuntu"/>
                <a:sym typeface="Ubuntu"/>
              </a:rPr>
              <a:t>Başvuru yapılacak okulun kayıt kabul şartlarını taşımak.</a:t>
            </a:r>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
        <p:nvSpPr>
          <p:cNvPr id="122" name="Shape 122"/>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GENEL AÇIKLAMALAR</a:t>
            </a:r>
            <a:endParaRPr/>
          </a:p>
        </p:txBody>
      </p:sp>
      <p:sp>
        <p:nvSpPr>
          <p:cNvPr id="123" name="Shape 123"/>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27" name="Shape 127"/>
        <p:cNvGrpSpPr/>
        <p:nvPr/>
      </p:nvGrpSpPr>
      <p:grpSpPr>
        <a:xfrm>
          <a:off x="0" y="0"/>
          <a:ext cx="0" cy="0"/>
          <a:chOff x="0" y="0"/>
          <a:chExt cx="0" cy="0"/>
        </a:xfrm>
      </p:grpSpPr>
      <p:sp>
        <p:nvSpPr>
          <p:cNvPr id="128" name="Shape 12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Öğrencilerimiz yaptıkları tercihler doğrultusunda </a:t>
            </a:r>
            <a:endParaRPr/>
          </a:p>
          <a:p>
            <a:pPr indent="0" lvl="0" marL="0" marR="0" rtl="0" algn="ctr">
              <a:lnSpc>
                <a:spcPct val="90000"/>
              </a:lnSpc>
              <a:spcBef>
                <a:spcPts val="100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3 AŞAMALI bir YERLEŞTİRME sürecinden geçeceklerdir</a:t>
            </a:r>
            <a:endParaRPr b="0" i="0" sz="2400" u="none">
              <a:solidFill>
                <a:srgbClr val="51252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Calibri"/>
              <a:buAutoNum type="arabicPeriod"/>
            </a:pPr>
            <a:r>
              <a:rPr b="0" i="0" lang="en-US" sz="1800" u="none">
                <a:solidFill>
                  <a:schemeClr val="dk1"/>
                </a:solidFill>
                <a:latin typeface="Ubuntu"/>
                <a:ea typeface="Ubuntu"/>
                <a:cs typeface="Ubuntu"/>
                <a:sym typeface="Ubuntu"/>
              </a:rPr>
              <a:t>Yerel Yerleştirme</a:t>
            </a:r>
            <a:endParaRPr/>
          </a:p>
          <a:p>
            <a:pPr indent="0" lvl="0" marL="0" marR="0" rtl="0" algn="l">
              <a:lnSpc>
                <a:spcPct val="90000"/>
              </a:lnSpc>
              <a:spcBef>
                <a:spcPts val="1000"/>
              </a:spcBef>
              <a:spcAft>
                <a:spcPts val="0"/>
              </a:spcAft>
              <a:buClr>
                <a:schemeClr val="dk1"/>
              </a:buClr>
              <a:buSzPts val="1800"/>
              <a:buFont typeface="Calibri"/>
              <a:buAutoNum type="arabicPeriod"/>
            </a:pPr>
            <a:r>
              <a:rPr b="0" i="0" lang="en-US" sz="1800" u="none">
                <a:solidFill>
                  <a:schemeClr val="dk1"/>
                </a:solidFill>
                <a:latin typeface="Ubuntu"/>
                <a:ea typeface="Ubuntu"/>
                <a:cs typeface="Ubuntu"/>
                <a:sym typeface="Ubuntu"/>
              </a:rPr>
              <a:t>Merkezi Yerleştirme</a:t>
            </a:r>
            <a:endParaRPr/>
          </a:p>
          <a:p>
            <a:pPr indent="0" lvl="0" marL="0" marR="0" rtl="0" algn="l">
              <a:lnSpc>
                <a:spcPct val="90000"/>
              </a:lnSpc>
              <a:spcBef>
                <a:spcPts val="1000"/>
              </a:spcBef>
              <a:spcAft>
                <a:spcPts val="0"/>
              </a:spcAft>
              <a:buClr>
                <a:schemeClr val="dk1"/>
              </a:buClr>
              <a:buSzPts val="1800"/>
              <a:buFont typeface="Calibri"/>
              <a:buAutoNum type="arabicPeriod"/>
            </a:pPr>
            <a:r>
              <a:rPr b="0" i="0" lang="en-US" sz="1800" u="none">
                <a:solidFill>
                  <a:schemeClr val="dk1"/>
                </a:solidFill>
                <a:latin typeface="Ubuntu"/>
                <a:ea typeface="Ubuntu"/>
                <a:cs typeface="Ubuntu"/>
                <a:sym typeface="Ubuntu"/>
              </a:rPr>
              <a:t>Pansiyonlu Okullara Yerleştirme</a:t>
            </a:r>
            <a:endParaRPr/>
          </a:p>
        </p:txBody>
      </p:sp>
      <p:sp>
        <p:nvSpPr>
          <p:cNvPr id="129" name="Shape 129"/>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a:t>
            </a:r>
            <a:endParaRPr/>
          </a:p>
        </p:txBody>
      </p:sp>
      <p:sp>
        <p:nvSpPr>
          <p:cNvPr id="130" name="Shape 130"/>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34" name="Shape 134"/>
        <p:cNvGrpSpPr/>
        <p:nvPr/>
      </p:nvGrpSpPr>
      <p:grpSpPr>
        <a:xfrm>
          <a:off x="0" y="0"/>
          <a:ext cx="0" cy="0"/>
          <a:chOff x="0" y="0"/>
          <a:chExt cx="0" cy="0"/>
        </a:xfrm>
      </p:grpSpPr>
      <p:sp>
        <p:nvSpPr>
          <p:cNvPr id="135" name="Shape 1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YEREL YERLEŞTİRME</a:t>
            </a:r>
            <a:endParaRPr/>
          </a:p>
          <a:p>
            <a:pPr indent="0" lvl="0" marL="0" marR="0" rtl="0" algn="ctr">
              <a:lnSpc>
                <a:spcPct val="90000"/>
              </a:lnSpc>
              <a:spcBef>
                <a:spcPts val="1000"/>
              </a:spcBef>
              <a:spcAft>
                <a:spcPts val="0"/>
              </a:spcAft>
              <a:buClr>
                <a:schemeClr val="dk1"/>
              </a:buClr>
              <a:buSzPts val="2400"/>
              <a:buFont typeface="Arial"/>
              <a:buNone/>
            </a:pPr>
            <a:r>
              <a:t/>
            </a:r>
            <a:endParaRPr b="1" i="0" sz="24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Ortaöğretim kayıt alanları dikkate alınarak,  </a:t>
            </a:r>
            <a:r>
              <a:rPr b="0" i="0" lang="en-US" sz="1800" u="sng">
                <a:solidFill>
                  <a:schemeClr val="dk1"/>
                </a:solidFill>
                <a:latin typeface="Ubuntu"/>
                <a:ea typeface="Ubuntu"/>
                <a:cs typeface="Ubuntu"/>
                <a:sym typeface="Ubuntu"/>
              </a:rPr>
              <a:t>öğrencilerin </a:t>
            </a:r>
            <a:r>
              <a:rPr b="0" i="0" lang="en-US" sz="1800" u="none">
                <a:solidFill>
                  <a:schemeClr val="dk1"/>
                </a:solidFill>
                <a:latin typeface="Ubuntu"/>
                <a:ea typeface="Ubuntu"/>
                <a:cs typeface="Ubuntu"/>
                <a:sym typeface="Ubuntu"/>
              </a:rPr>
              <a:t>öncelikle</a:t>
            </a:r>
            <a:r>
              <a:rPr b="0" i="0" lang="en-US" sz="1800" u="sng">
                <a:solidFill>
                  <a:schemeClr val="dk1"/>
                </a:solidFill>
                <a:latin typeface="Ubuntu"/>
                <a:ea typeface="Ubuntu"/>
                <a:cs typeface="Ubuntu"/>
                <a:sym typeface="Ubuntu"/>
              </a:rPr>
              <a:t> ikamet adresleri</a:t>
            </a:r>
            <a:r>
              <a:rPr b="0" i="0" lang="en-US" sz="1800" u="none">
                <a:solidFill>
                  <a:schemeClr val="dk1"/>
                </a:solidFill>
                <a:latin typeface="Ubuntu"/>
                <a:ea typeface="Ubuntu"/>
                <a:cs typeface="Ubuntu"/>
                <a:sym typeface="Ubuntu"/>
              </a:rPr>
              <a:t> olmak üzere, </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Ortaokullarda  bulundukları süre, </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Tercih önceliği, </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Okul başarı  puanları, </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Devam-devamsızlık ve yaş kriterleri,  </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değerlendirilerek okullara yapılan yerleştirme yöntemidir.</a:t>
            </a:r>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a:solidFill>
                <a:schemeClr val="dk1"/>
              </a:solidFill>
              <a:latin typeface="Ubuntu"/>
              <a:ea typeface="Ubuntu"/>
              <a:cs typeface="Ubuntu"/>
              <a:sym typeface="Ubuntu"/>
            </a:endParaRPr>
          </a:p>
        </p:txBody>
      </p:sp>
      <p:sp>
        <p:nvSpPr>
          <p:cNvPr id="136" name="Shape 136"/>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YEREL YERLEŞTİRME</a:t>
            </a:r>
            <a:endParaRPr/>
          </a:p>
        </p:txBody>
      </p:sp>
      <p:sp>
        <p:nvSpPr>
          <p:cNvPr id="137" name="Shape 137"/>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41" name="Shape 141"/>
        <p:cNvGrpSpPr/>
        <p:nvPr/>
      </p:nvGrpSpPr>
      <p:grpSpPr>
        <a:xfrm>
          <a:off x="0" y="0"/>
          <a:ext cx="0" cy="0"/>
          <a:chOff x="0" y="0"/>
          <a:chExt cx="0" cy="0"/>
        </a:xfrm>
      </p:grpSpPr>
      <p:sp>
        <p:nvSpPr>
          <p:cNvPr id="142" name="Shape 14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512521"/>
              </a:buClr>
              <a:buSzPts val="2400"/>
              <a:buFont typeface="Arial"/>
              <a:buNone/>
            </a:pPr>
            <a:r>
              <a:rPr b="0" i="0" lang="en-US" sz="2400" u="none">
                <a:solidFill>
                  <a:srgbClr val="512521"/>
                </a:solidFill>
                <a:latin typeface="Ubuntu"/>
                <a:ea typeface="Ubuntu"/>
                <a:cs typeface="Ubuntu"/>
                <a:sym typeface="Ubuntu"/>
              </a:rPr>
              <a:t>ORTA ÖĞRETİM KAYIT ALANI</a:t>
            </a:r>
            <a:endParaRPr/>
          </a:p>
          <a:p>
            <a:pPr indent="0" lvl="0" marL="0" marR="0" rtl="0" algn="ctr">
              <a:lnSpc>
                <a:spcPct val="90000"/>
              </a:lnSpc>
              <a:spcBef>
                <a:spcPts val="1000"/>
              </a:spcBef>
              <a:spcAft>
                <a:spcPts val="0"/>
              </a:spcAft>
              <a:buClr>
                <a:schemeClr val="dk1"/>
              </a:buClr>
              <a:buSzPts val="2400"/>
              <a:buFont typeface="Arial"/>
              <a:buNone/>
            </a:pPr>
            <a:r>
              <a:t/>
            </a:r>
            <a:endParaRPr b="0" i="0" sz="2400" u="none">
              <a:solidFill>
                <a:srgbClr val="51252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İl/İlçe merkezlerinde bulunan Ortaöğretim okullarının:</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Okul türleri</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Kontenjanları</a:t>
            </a:r>
            <a:endParaRPr b="0" i="0" sz="1800" u="none">
              <a:solidFill>
                <a:schemeClr val="dk1"/>
              </a:solidFill>
              <a:latin typeface="Ubuntu"/>
              <a:ea typeface="Ubuntu"/>
              <a:cs typeface="Ubuntu"/>
              <a:sym typeface="Ubuntu"/>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 Konumları </a:t>
            </a:r>
            <a:endParaRPr/>
          </a:p>
          <a:p>
            <a:pPr indent="0" lvl="0" marL="0" marR="0" rtl="0" algn="l">
              <a:lnSpc>
                <a:spcPct val="90000"/>
              </a:lnSpc>
              <a:spcBef>
                <a:spcPts val="1000"/>
              </a:spcBef>
              <a:spcAft>
                <a:spcPts val="0"/>
              </a:spcAft>
              <a:buClr>
                <a:schemeClr val="dk1"/>
              </a:buClr>
              <a:buSzPts val="1800"/>
              <a:buFont typeface="Arial"/>
              <a:buNone/>
            </a:pPr>
            <a:r>
              <a:rPr b="0" i="0" lang="en-US" sz="1800" u="none">
                <a:solidFill>
                  <a:schemeClr val="dk1"/>
                </a:solidFill>
                <a:latin typeface="Ubuntu"/>
                <a:ea typeface="Ubuntu"/>
                <a:cs typeface="Ubuntu"/>
                <a:sym typeface="Ubuntu"/>
              </a:rPr>
              <a:t>Dikkate alınarak İl/İlçe Milli Eğitim Müdürlükleri tarafından oluşturulan Eğitim Bölgelerini ifade etmektedir.</a:t>
            </a:r>
            <a:endParaRPr/>
          </a:p>
        </p:txBody>
      </p:sp>
      <p:sp>
        <p:nvSpPr>
          <p:cNvPr id="143" name="Shape 143"/>
          <p:cNvSpPr txBox="1"/>
          <p:nvPr/>
        </p:nvSpPr>
        <p:spPr>
          <a:xfrm>
            <a:off x="6477000" y="746125"/>
            <a:ext cx="5715000" cy="39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SÜRECİ / YEREL YERLEŞTİRME</a:t>
            </a:r>
            <a:endParaRPr/>
          </a:p>
        </p:txBody>
      </p:sp>
      <p:sp>
        <p:nvSpPr>
          <p:cNvPr id="144" name="Shape 144"/>
          <p:cNvSpPr txBox="1"/>
          <p:nvPr/>
        </p:nvSpPr>
        <p:spPr>
          <a:xfrm>
            <a:off x="228600" y="746125"/>
            <a:ext cx="5486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2F2F2"/>
              </a:buClr>
              <a:buSzPts val="1400"/>
              <a:buFont typeface="Ubuntu"/>
              <a:buNone/>
            </a:pPr>
            <a:r>
              <a:rPr b="0" i="0" lang="en-US" sz="1400" u="none" cap="none" strike="noStrike">
                <a:solidFill>
                  <a:srgbClr val="F2F2F2"/>
                </a:solidFill>
                <a:latin typeface="Ubuntu"/>
                <a:ea typeface="Ubuntu"/>
                <a:cs typeface="Ubuntu"/>
                <a:sym typeface="Ubuntu"/>
              </a:rPr>
              <a:t>TERCİH VE YERLEŞTİRME REHBERİ</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